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66" r:id="rId3"/>
    <p:sldId id="267" r:id="rId4"/>
    <p:sldId id="261" r:id="rId5"/>
    <p:sldId id="262" r:id="rId6"/>
    <p:sldId id="277" r:id="rId7"/>
    <p:sldId id="263" r:id="rId8"/>
    <p:sldId id="264" r:id="rId9"/>
    <p:sldId id="265" r:id="rId10"/>
    <p:sldId id="280" r:id="rId11"/>
    <p:sldId id="281" r:id="rId12"/>
    <p:sldId id="260" r:id="rId13"/>
    <p:sldId id="278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Income Distribution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dirty="0" smtClean="0"/>
              <a:t>of Netflix Subscribers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 to Netflix.com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0-50K</c:v>
                </c:pt>
                <c:pt idx="1">
                  <c:v>50-100K</c:v>
                </c:pt>
                <c:pt idx="2">
                  <c:v>100-150K</c:v>
                </c:pt>
                <c:pt idx="3">
                  <c:v>150K+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0-50K</c:v>
                </c:pt>
                <c:pt idx="1">
                  <c:v>50-100K</c:v>
                </c:pt>
                <c:pt idx="2">
                  <c:v>100-150K</c:v>
                </c:pt>
                <c:pt idx="3">
                  <c:v>150K+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</c:v>
                </c:pt>
                <c:pt idx="1">
                  <c:v>0.3</c:v>
                </c:pt>
                <c:pt idx="2">
                  <c:v>0.12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91040"/>
        <c:axId val="32903552"/>
      </c:barChart>
      <c:catAx>
        <c:axId val="69991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903552"/>
        <c:crosses val="autoZero"/>
        <c:auto val="1"/>
        <c:lblAlgn val="ctr"/>
        <c:lblOffset val="100"/>
        <c:noMultiLvlLbl val="0"/>
      </c:catAx>
      <c:valAx>
        <c:axId val="329035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999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 Distribution of Netflix Subscribers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 to Netflix.com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&lt; 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0.22</c:v>
                </c:pt>
                <c:pt idx="2">
                  <c:v>0.25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&lt; 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0.34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0752"/>
        <c:axId val="32652288"/>
      </c:barChart>
      <c:catAx>
        <c:axId val="32650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2652288"/>
        <c:crosses val="autoZero"/>
        <c:auto val="1"/>
        <c:lblAlgn val="ctr"/>
        <c:lblOffset val="100"/>
        <c:noMultiLvlLbl val="0"/>
      </c:catAx>
      <c:valAx>
        <c:axId val="326522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265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 Distribution of Netflix Subscribers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 to Netflix.com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&lt; 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0.22</c:v>
                </c:pt>
                <c:pt idx="2">
                  <c:v>0.25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&lt; 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0.34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52768"/>
        <c:axId val="32754304"/>
      </c:barChart>
      <c:catAx>
        <c:axId val="32752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754304"/>
        <c:crosses val="autoZero"/>
        <c:auto val="1"/>
        <c:lblAlgn val="ctr"/>
        <c:lblOffset val="100"/>
        <c:noMultiLvlLbl val="0"/>
      </c:catAx>
      <c:valAx>
        <c:axId val="327543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275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Income Distribution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dirty="0" smtClean="0"/>
              <a:t>of Netflix Subscribers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 to Netflix.com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0-50K</c:v>
                </c:pt>
                <c:pt idx="1">
                  <c:v>50-100K</c:v>
                </c:pt>
                <c:pt idx="2">
                  <c:v>100-150K</c:v>
                </c:pt>
                <c:pt idx="3">
                  <c:v>150K+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0-50K</c:v>
                </c:pt>
                <c:pt idx="1">
                  <c:v>50-100K</c:v>
                </c:pt>
                <c:pt idx="2">
                  <c:v>100-150K</c:v>
                </c:pt>
                <c:pt idx="3">
                  <c:v>150K+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</c:v>
                </c:pt>
                <c:pt idx="1">
                  <c:v>0.3</c:v>
                </c:pt>
                <c:pt idx="2">
                  <c:v>0.12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1248"/>
        <c:axId val="32822784"/>
      </c:barChart>
      <c:catAx>
        <c:axId val="32821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822784"/>
        <c:crosses val="autoZero"/>
        <c:auto val="1"/>
        <c:lblAlgn val="ctr"/>
        <c:lblOffset val="100"/>
        <c:noMultiLvlLbl val="0"/>
      </c:catAx>
      <c:valAx>
        <c:axId val="328227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282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4735517" y="-1073594"/>
          <a:ext cx="4219979" cy="30864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noFill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4157256" cy="30864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4157256" cy="30864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4735517" y="-1073594"/>
          <a:ext cx="4219979" cy="30864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noFill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F04D8-4AE5-4030-B215-E6A731A3336E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FF253-58F7-4761-8C77-C1E5AF69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33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8933"/>
            <a:ext cx="7772400" cy="123613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Head-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29200"/>
            <a:ext cx="9144000" cy="758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Generic.jp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rgbClr val="482A8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4.xml"/><Relationship Id="rId7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Analytics </a:t>
            </a:r>
            <a:r>
              <a:rPr lang="en-US" dirty="0"/>
              <a:t>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“Core Summit” Presentation</a:t>
            </a:r>
          </a:p>
          <a:p>
            <a:r>
              <a:rPr lang="en-US" dirty="0" smtClean="0"/>
              <a:t>Professor Mike Mazzeo</a:t>
            </a:r>
          </a:p>
          <a:p>
            <a:r>
              <a:rPr lang="en-US" dirty="0" smtClean="0"/>
              <a:t>21 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5-21 at 12.1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9055100" cy="4495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Homework Example: Bad Debt and 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87144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8900"/>
            <a:ext cx="8369300" cy="4813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Homework Example: Bad Debt and 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20779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Syllabus and Course Logistics (Details TBD)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614" y="1145769"/>
            <a:ext cx="8229600" cy="5112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Class Session #1 – Statistics and Probability Basics</a:t>
            </a:r>
          </a:p>
          <a:p>
            <a:pPr lvl="1"/>
            <a:r>
              <a:rPr lang="en-US" sz="2000" dirty="0" smtClean="0"/>
              <a:t>Descriptive statistics, uncertainty, conditionals, ACCT bad debt</a:t>
            </a:r>
          </a:p>
          <a:p>
            <a:pPr lvl="1"/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Class Session #2 – Independence Basics</a:t>
            </a:r>
          </a:p>
          <a:p>
            <a:pPr lvl="1"/>
            <a:r>
              <a:rPr lang="en-US" sz="2000" dirty="0" smtClean="0"/>
              <a:t>Random variables, rules of mean and variance, FIN portfolios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dirty="0" smtClean="0"/>
              <a:t>Class Session #3 – Independence Challenges</a:t>
            </a:r>
          </a:p>
          <a:p>
            <a:pPr lvl="1"/>
            <a:r>
              <a:rPr lang="en-US" sz="2000" dirty="0" smtClean="0"/>
              <a:t>Covariance and correlation, central limit theorem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Class #4 – Sampling Basics</a:t>
            </a:r>
          </a:p>
          <a:p>
            <a:pPr lvl="1"/>
            <a:r>
              <a:rPr lang="en-US" sz="2000" dirty="0" smtClean="0"/>
              <a:t>Sample vs. population, confidence intervals, hypothesis testing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dirty="0" smtClean="0"/>
              <a:t>Class #5 – Sampling Challenges</a:t>
            </a:r>
          </a:p>
          <a:p>
            <a:pPr lvl="1"/>
            <a:r>
              <a:rPr lang="en-US" sz="2000" dirty="0" smtClean="0"/>
              <a:t>Sample bias, adverse selection, annuities application</a:t>
            </a:r>
          </a:p>
          <a:p>
            <a:pPr lvl="1"/>
            <a:endParaRPr lang="en-US" sz="900" dirty="0"/>
          </a:p>
          <a:p>
            <a:pPr marL="0" indent="0">
              <a:buNone/>
            </a:pPr>
            <a:r>
              <a:rPr lang="en-US" dirty="0" smtClean="0"/>
              <a:t>Class #6 – Final Exam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596" y="1127464"/>
            <a:ext cx="8367204" cy="5051393"/>
          </a:xfrm>
        </p:spPr>
        <p:txBody>
          <a:bodyPr>
            <a:noAutofit/>
          </a:bodyPr>
          <a:lstStyle/>
          <a:p>
            <a:r>
              <a:rPr lang="en-US" dirty="0" smtClean="0"/>
              <a:t>ABL 1 will run roughly every other day during the pre-term (along with MORS each day)</a:t>
            </a:r>
          </a:p>
          <a:p>
            <a:endParaRPr lang="en-US" sz="1600" dirty="0" smtClean="0"/>
          </a:p>
          <a:p>
            <a:r>
              <a:rPr lang="en-US" dirty="0" smtClean="0"/>
              <a:t>Students will work on data oriented problem sets in between class sessions.</a:t>
            </a:r>
          </a:p>
          <a:p>
            <a:endParaRPr lang="en-US" sz="1600" dirty="0"/>
          </a:p>
          <a:p>
            <a:r>
              <a:rPr lang="en-US" dirty="0" smtClean="0"/>
              <a:t>Pre-term Faculty:	PJ </a:t>
            </a:r>
            <a:r>
              <a:rPr lang="en-US" dirty="0" err="1" smtClean="0"/>
              <a:t>Lamberson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Mike Mazzeo</a:t>
            </a:r>
          </a:p>
          <a:p>
            <a:pPr marL="0" indent="0">
              <a:buNone/>
            </a:pPr>
            <a:r>
              <a:rPr lang="en-US" dirty="0" smtClean="0"/>
              <a:t>						Brett </a:t>
            </a:r>
            <a:r>
              <a:rPr lang="en-US" dirty="0" err="1" smtClean="0"/>
              <a:t>Saraniti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Jim Schummer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New version of the course will also be offered in the part-time program.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Syllabus and Course Logistics (Details TBD)</a:t>
            </a:r>
          </a:p>
        </p:txBody>
      </p:sp>
    </p:spTree>
    <p:extLst>
      <p:ext uri="{BB962C8B-B14F-4D97-AF65-F5344CB8AC3E}">
        <p14:creationId xmlns:p14="http://schemas.microsoft.com/office/powerpoint/2010/main" val="3857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Kellogg’s Business Analytics Core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Assumption: Today’s MBA graduates will need a deep understanding of analytics for career success.</a:t>
            </a:r>
          </a:p>
          <a:p>
            <a:endParaRPr lang="en-US" dirty="0" smtClean="0"/>
          </a:p>
          <a:p>
            <a:r>
              <a:rPr lang="en-US" dirty="0" smtClean="0"/>
              <a:t>Working Definition:  Analytics is “the discovery and communication of meaningful patterns in data”</a:t>
            </a:r>
          </a:p>
          <a:p>
            <a:endParaRPr lang="en-US" dirty="0" smtClean="0"/>
          </a:p>
          <a:p>
            <a:r>
              <a:rPr lang="en-US" dirty="0" smtClean="0"/>
              <a:t>The core sequence will provide students with an analytics tool kit, emphasizing the value and pitfalls of reasoning with data.</a:t>
            </a:r>
          </a:p>
          <a:p>
            <a:endParaRPr lang="en-US" dirty="0" smtClean="0"/>
          </a:p>
          <a:p>
            <a:r>
              <a:rPr lang="en-US" dirty="0" smtClean="0"/>
              <a:t>Applications will emphasize the connections among analytical tools, data and business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36497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This Course:  Business Analytics 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331" y="1467030"/>
            <a:ext cx="8584706" cy="46141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will review and reinforce the basic tools of statistics and probability that were presented in the on-line pre-course.</a:t>
            </a:r>
          </a:p>
          <a:p>
            <a:endParaRPr lang="en-US" dirty="0" smtClean="0"/>
          </a:p>
          <a:p>
            <a:r>
              <a:rPr lang="en-US" dirty="0" smtClean="0"/>
              <a:t>We will focus on analytical reasoning skills critical for using data in a business context: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Sampling</a:t>
            </a:r>
          </a:p>
          <a:p>
            <a:endParaRPr lang="en-US" dirty="0" smtClean="0"/>
          </a:p>
          <a:p>
            <a:r>
              <a:rPr lang="en-US" dirty="0" smtClean="0"/>
              <a:t>We will work on increasing students’ ability to work with data and understand the conclusions made from data analysis.</a:t>
            </a:r>
          </a:p>
          <a:p>
            <a:endParaRPr lang="en-US" dirty="0"/>
          </a:p>
          <a:p>
            <a:r>
              <a:rPr lang="en-US" dirty="0" smtClean="0"/>
              <a:t>Note:  Course development still in progress – will likely continue until the pre-term begins…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4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97730" y="1085110"/>
            <a:ext cx="3794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Netflix originally began as a mail-order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DVD service that competed with firms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uch as Blockbuster Video.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4990" y="2174879"/>
            <a:ext cx="3778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 internet penetration and download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peeds have increased, streaming of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ovies has become a more important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hannel in the industry.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250" y="348666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internet streaming channel is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otentially much more competitive,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 distribution costs are substantially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reduced.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510" y="4856340"/>
            <a:ext cx="3708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Access to content (i.e., movies and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ther programming) that consumers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ind attractive will be more and more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ritical to obtain/retain subscribers.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80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Using Data to Guide Investments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9" y="1690248"/>
            <a:ext cx="3845097" cy="34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80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Using Data to Guide Investments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9" y="1075510"/>
            <a:ext cx="7642003" cy="146424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55758" y="2941456"/>
            <a:ext cx="8432485" cy="2847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Question:  How does Netflix make its content acquisition 			choices in the internet streaming world?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Issue:  Consumer preferences likely vary by distribution channel – popular theatrical releases vs. at-home viewing</a:t>
            </a:r>
          </a:p>
          <a:p>
            <a:endParaRPr lang="en-US" dirty="0" smtClean="0"/>
          </a:p>
          <a:p>
            <a:r>
              <a:rPr lang="en-US" dirty="0" smtClean="0"/>
              <a:t>Opportunity: Netflix has access to extensive, detailed data on the viewing choices and pattern of its subscribers.</a:t>
            </a:r>
          </a:p>
        </p:txBody>
      </p:sp>
    </p:spTree>
    <p:extLst>
      <p:ext uri="{BB962C8B-B14F-4D97-AF65-F5344CB8AC3E}">
        <p14:creationId xmlns:p14="http://schemas.microsoft.com/office/powerpoint/2010/main" val="6124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80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Using Data to Guide Investments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15418489"/>
              </p:ext>
            </p:extLst>
          </p:nvPr>
        </p:nvGraphicFramePr>
        <p:xfrm>
          <a:off x="4735517" y="1073594"/>
          <a:ext cx="4219979" cy="30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7813239"/>
              </p:ext>
            </p:extLst>
          </p:nvPr>
        </p:nvGraphicFramePr>
        <p:xfrm>
          <a:off x="181597" y="1073594"/>
          <a:ext cx="4157256" cy="30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40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80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Using Data to Guide Investments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77423236"/>
              </p:ext>
            </p:extLst>
          </p:nvPr>
        </p:nvGraphicFramePr>
        <p:xfrm>
          <a:off x="181597" y="1073594"/>
          <a:ext cx="4157256" cy="30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03792446"/>
              </p:ext>
            </p:extLst>
          </p:nvPr>
        </p:nvGraphicFramePr>
        <p:xfrm>
          <a:off x="4735517" y="1073594"/>
          <a:ext cx="4219979" cy="30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72" y="4405524"/>
            <a:ext cx="1223167" cy="182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571" y="4383537"/>
            <a:ext cx="1237894" cy="184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639" y="4405523"/>
            <a:ext cx="1223167" cy="1826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78" y="4383537"/>
            <a:ext cx="1237894" cy="184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252" y="4380727"/>
            <a:ext cx="1239777" cy="1850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598" y="4551050"/>
            <a:ext cx="92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 Movie Box Office Top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97730" y="1085110"/>
            <a:ext cx="3927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Netflix can record and log data “events”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associated with its subscribers’ use of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he video streaming services.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4990" y="2174879"/>
            <a:ext cx="3865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 a result, it has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extensive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information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about how the viewing habits of its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ubscribers may differ from those of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onsumers overall.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250" y="3486660"/>
            <a:ext cx="381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For example, data indicated popularity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of movies starring Kevin Spacey and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irected by David Fincher.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510" y="4597180"/>
            <a:ext cx="3632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This motivated Netflix to spend $100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illion to produce “House of Cards”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or exclusive Netflix distribution.  Its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ollowing quarterly results indicated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 7 percent increase in subscribers.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80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Using Data to Guide Investments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9" y="1412418"/>
            <a:ext cx="3845097" cy="2379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04" y="4231501"/>
            <a:ext cx="3452563" cy="17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Nest Labs</a:t>
            </a:r>
            <a:r>
              <a:rPr lang="en-US" dirty="0" smtClean="0"/>
              <a:t>:  sells thermostats that control heating/cooling systems using data on consumption and weather to operate more efficiently</a:t>
            </a:r>
          </a:p>
          <a:p>
            <a:endParaRPr lang="en-US" dirty="0" smtClean="0"/>
          </a:p>
          <a:p>
            <a:r>
              <a:rPr lang="en-US" u="sng" dirty="0" err="1" smtClean="0"/>
              <a:t>Kenexa</a:t>
            </a:r>
            <a:r>
              <a:rPr lang="en-US" dirty="0" smtClean="0"/>
              <a:t>: purchased by IBM for $1.3 billion in 12/2012, the company analyzes data from 40 million job applicants, workers and managers per year to provide insights about companies’ HR strategies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err="1" smtClean="0"/>
              <a:t>Kaggle</a:t>
            </a:r>
            <a:r>
              <a:rPr lang="en-US" dirty="0" smtClean="0"/>
              <a:t>:  startup that finds patterns in large datasets that are potentially useful to consumers and firms (e.g., odd colored used cars have fewer post-purchase problems!).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174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rgbClr val="482A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smtClean="0"/>
              <a:t>Motivation: Pervasive Trend of Companies using Data to Make Decisions and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37247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663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Business Analytics I</vt:lpstr>
      <vt:lpstr>Kellogg’s Business Analytics Core</vt:lpstr>
      <vt:lpstr>This Course:  Business Analytics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Syllabus and Course Logistics (Details TBD)</vt:lpstr>
      <vt:lpstr>Syllabus and Course Logistics (Details TBD)</vt:lpstr>
    </vt:vector>
  </TitlesOfParts>
  <Company>Kellogg School of Management-Northwestern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 Meyer</dc:creator>
  <cp:lastModifiedBy>mma317</cp:lastModifiedBy>
  <cp:revision>42</cp:revision>
  <cp:lastPrinted>2013-05-21T17:37:48Z</cp:lastPrinted>
  <dcterms:created xsi:type="dcterms:W3CDTF">2010-09-15T14:22:59Z</dcterms:created>
  <dcterms:modified xsi:type="dcterms:W3CDTF">2013-05-21T18:33:03Z</dcterms:modified>
</cp:coreProperties>
</file>