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2A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3" d="100"/>
          <a:sy n="93" d="100"/>
        </p:scale>
        <p:origin x="-1061" y="-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39339"/>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318933"/>
            <a:ext cx="7772400" cy="1236134"/>
          </a:xfrm>
        </p:spPr>
        <p:txBody>
          <a:bodyPr>
            <a:normAutofit/>
          </a:bodyPr>
          <a:lstStyle>
            <a:lvl1pPr marL="0" indent="0" algn="ctr">
              <a:buNone/>
              <a:defRPr sz="2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4" name="Picture 13" descr="Head-Generic.jpf"/>
          <p:cNvPicPr>
            <a:picLocks noChangeAspect="1"/>
          </p:cNvPicPr>
          <p:nvPr userDrawn="1"/>
        </p:nvPicPr>
        <p:blipFill>
          <a:blip r:embed="rId2"/>
          <a:stretch>
            <a:fillRect/>
          </a:stretch>
        </p:blipFill>
        <p:spPr>
          <a:xfrm>
            <a:off x="0" y="5029200"/>
            <a:ext cx="9144000" cy="75895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descr="Generic.jpf"/>
          <p:cNvPicPr>
            <a:picLocks noChangeAspect="1"/>
          </p:cNvPicPr>
          <p:nvPr userDrawn="1"/>
        </p:nvPicPr>
        <p:blipFill>
          <a:blip r:embed="rId2"/>
          <a:stretch>
            <a:fillRect/>
          </a:stretch>
        </p:blipFill>
        <p:spPr>
          <a:xfrm>
            <a:off x="7605" y="6323061"/>
            <a:ext cx="9144000" cy="54021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5" name="Picture 14" descr="Generic.jpf"/>
          <p:cNvPicPr>
            <a:picLocks noChangeAspect="1"/>
          </p:cNvPicPr>
          <p:nvPr userDrawn="1"/>
        </p:nvPicPr>
        <p:blipFill>
          <a:blip r:embed="rId2"/>
          <a:stretch>
            <a:fillRect/>
          </a:stretch>
        </p:blipFill>
        <p:spPr>
          <a:xfrm>
            <a:off x="7605" y="6323061"/>
            <a:ext cx="9144000" cy="54021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6" name="Picture 15" descr="Generic.jpf"/>
          <p:cNvPicPr>
            <a:picLocks noChangeAspect="1"/>
          </p:cNvPicPr>
          <p:nvPr userDrawn="1"/>
        </p:nvPicPr>
        <p:blipFill>
          <a:blip r:embed="rId2"/>
          <a:stretch>
            <a:fillRect/>
          </a:stretch>
        </p:blipFill>
        <p:spPr>
          <a:xfrm>
            <a:off x="7605" y="6323061"/>
            <a:ext cx="9144000" cy="54021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12" name="Picture 11" descr="Generic.jpf"/>
          <p:cNvPicPr>
            <a:picLocks noChangeAspect="1"/>
          </p:cNvPicPr>
          <p:nvPr userDrawn="1"/>
        </p:nvPicPr>
        <p:blipFill>
          <a:blip r:embed="rId2"/>
          <a:stretch>
            <a:fillRect/>
          </a:stretch>
        </p:blipFill>
        <p:spPr>
          <a:xfrm>
            <a:off x="7605" y="6323061"/>
            <a:ext cx="9144000" cy="54021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1" name="Picture 10" descr="Generic.jpf"/>
          <p:cNvPicPr>
            <a:picLocks noChangeAspect="1"/>
          </p:cNvPicPr>
          <p:nvPr userDrawn="1"/>
        </p:nvPicPr>
        <p:blipFill>
          <a:blip r:embed="rId2"/>
          <a:stretch>
            <a:fillRect/>
          </a:stretch>
        </p:blipFill>
        <p:spPr>
          <a:xfrm>
            <a:off x="7605" y="6323061"/>
            <a:ext cx="9144000" cy="54021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normAutofit/>
          </a:bodyPr>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4" name="Picture 13" descr="Generic.jpf"/>
          <p:cNvPicPr>
            <a:picLocks noChangeAspect="1"/>
          </p:cNvPicPr>
          <p:nvPr userDrawn="1"/>
        </p:nvPicPr>
        <p:blipFill>
          <a:blip r:embed="rId2"/>
          <a:stretch>
            <a:fillRect/>
          </a:stretch>
        </p:blipFill>
        <p:spPr>
          <a:xfrm>
            <a:off x="7605" y="6323061"/>
            <a:ext cx="9144000" cy="54021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t"/>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4" name="Picture 13" descr="Generic.jpf"/>
          <p:cNvPicPr>
            <a:picLocks noChangeAspect="1"/>
          </p:cNvPicPr>
          <p:nvPr userDrawn="1"/>
        </p:nvPicPr>
        <p:blipFill>
          <a:blip r:embed="rId2"/>
          <a:stretch>
            <a:fillRect/>
          </a:stretch>
        </p:blipFill>
        <p:spPr>
          <a:xfrm>
            <a:off x="7605" y="6323061"/>
            <a:ext cx="9144000" cy="5402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l" defTabSz="457200" rtl="0" eaLnBrk="1" latinLnBrk="0" hangingPunct="1">
        <a:spcBef>
          <a:spcPct val="0"/>
        </a:spcBef>
        <a:buNone/>
        <a:defRPr sz="3500" b="1" i="0" kern="1200">
          <a:solidFill>
            <a:srgbClr val="482A80"/>
          </a:solidFill>
          <a:latin typeface="Arial"/>
          <a:ea typeface="+mj-ea"/>
          <a:cs typeface="Arial"/>
        </a:defRPr>
      </a:lvl1pPr>
    </p:titleStyle>
    <p:bodyStyle>
      <a:lvl1pPr marL="342900" indent="-342900" algn="l" defTabSz="457200" rtl="0" eaLnBrk="1" latinLnBrk="0" hangingPunct="1">
        <a:spcBef>
          <a:spcPct val="20000"/>
        </a:spcBef>
        <a:buClr>
          <a:schemeClr val="tx1">
            <a:lumMod val="65000"/>
            <a:lumOff val="35000"/>
          </a:schemeClr>
        </a:buClr>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Clr>
          <a:schemeClr val="tx1">
            <a:lumMod val="65000"/>
            <a:lumOff val="35000"/>
          </a:schemeClr>
        </a:buClr>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chemeClr val="tx1">
            <a:lumMod val="65000"/>
            <a:lumOff val="35000"/>
          </a:schemeClr>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chemeClr val="tx1">
            <a:lumMod val="65000"/>
            <a:lumOff val="35000"/>
          </a:schemeClr>
        </a:buClr>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Clr>
          <a:schemeClr val="tx1">
            <a:lumMod val="65000"/>
            <a:lumOff val="35000"/>
          </a:schemeClr>
        </a:buClr>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ACCT 430</a:t>
            </a:r>
            <a:br>
              <a:rPr lang="en-US" dirty="0" smtClean="0"/>
            </a:br>
            <a:r>
              <a:rPr lang="en-US" dirty="0" smtClean="0"/>
              <a:t>Accounting for Management Decisions</a:t>
            </a:r>
            <a:endParaRPr lang="en-US" dirty="0"/>
          </a:p>
        </p:txBody>
      </p:sp>
      <p:sp>
        <p:nvSpPr>
          <p:cNvPr id="3" name="Subtitle 2"/>
          <p:cNvSpPr>
            <a:spLocks noGrp="1"/>
          </p:cNvSpPr>
          <p:nvPr>
            <p:ph type="subTitle" idx="1"/>
          </p:nvPr>
        </p:nvSpPr>
        <p:spPr/>
        <p:txBody>
          <a:bodyPr/>
          <a:lstStyle/>
          <a:p>
            <a:r>
              <a:rPr lang="en-US" dirty="0" smtClean="0"/>
              <a:t>Core Course Summit</a:t>
            </a:r>
          </a:p>
          <a:p>
            <a:r>
              <a:rPr lang="en-US" dirty="0" smtClean="0"/>
              <a:t>21 May 2013</a:t>
            </a:r>
          </a:p>
          <a:p>
            <a:r>
              <a:rPr lang="en-US" dirty="0" smtClean="0"/>
              <a:t>Bob Magee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exam question-2</a:t>
            </a:r>
            <a:endParaRPr lang="en-US" dirty="0"/>
          </a:p>
        </p:txBody>
      </p:sp>
      <p:sp>
        <p:nvSpPr>
          <p:cNvPr id="3" name="Rectangle 2"/>
          <p:cNvSpPr/>
          <p:nvPr/>
        </p:nvSpPr>
        <p:spPr>
          <a:xfrm>
            <a:off x="457200" y="1220750"/>
            <a:ext cx="8319406" cy="4862870"/>
          </a:xfrm>
          <a:prstGeom prst="rect">
            <a:avLst/>
          </a:prstGeom>
        </p:spPr>
        <p:txBody>
          <a:bodyPr wrap="square">
            <a:spAutoFit/>
          </a:bodyPr>
          <a:lstStyle/>
          <a:p>
            <a:pPr>
              <a:spcAft>
                <a:spcPts val="600"/>
              </a:spcAft>
            </a:pPr>
            <a:r>
              <a:rPr lang="en-US" sz="1500" dirty="0" smtClean="0">
                <a:latin typeface="Arial" pitchFamily="34" charset="0"/>
                <a:cs typeface="Arial" pitchFamily="34" charset="0"/>
              </a:rPr>
              <a:t>On March </a:t>
            </a:r>
            <a:r>
              <a:rPr lang="en-US" sz="1500" dirty="0">
                <a:latin typeface="Arial" pitchFamily="34" charset="0"/>
                <a:cs typeface="Arial" pitchFamily="34" charset="0"/>
              </a:rPr>
              <a:t>9, </a:t>
            </a:r>
            <a:r>
              <a:rPr lang="en-US" sz="1500" dirty="0" smtClean="0">
                <a:latin typeface="Arial" pitchFamily="34" charset="0"/>
                <a:cs typeface="Arial" pitchFamily="34" charset="0"/>
              </a:rPr>
              <a:t>2013, </a:t>
            </a:r>
            <a:r>
              <a:rPr lang="en-US" sz="1500" dirty="0">
                <a:latin typeface="Arial" pitchFamily="34" charset="0"/>
                <a:cs typeface="Arial" pitchFamily="34" charset="0"/>
              </a:rPr>
              <a:t>the </a:t>
            </a:r>
            <a:r>
              <a:rPr lang="en-US" sz="1500" i="1" dirty="0">
                <a:latin typeface="Arial" pitchFamily="34" charset="0"/>
                <a:cs typeface="Arial" pitchFamily="34" charset="0"/>
              </a:rPr>
              <a:t>Chicago Tribune</a:t>
            </a:r>
            <a:r>
              <a:rPr lang="en-US" sz="1500" dirty="0">
                <a:latin typeface="Arial" pitchFamily="34" charset="0"/>
                <a:cs typeface="Arial" pitchFamily="34" charset="0"/>
              </a:rPr>
              <a:t> reported that Accretive Health, Inc. (a fast-growing Chicago-based hospital billings and collection management company) announced that it had incorrectly accounted for its revenue for at least nine fiscal quarters and investors “should not rely on its financial statements for the 2009, 2010 and 2011 fiscal years.”  Accretive expects that the restatements “will have no effect on total revenue booked over the life” of its contracts with clients.</a:t>
            </a:r>
          </a:p>
          <a:p>
            <a:pPr>
              <a:spcAft>
                <a:spcPts val="600"/>
              </a:spcAft>
            </a:pPr>
            <a:r>
              <a:rPr lang="en-US" sz="1500" dirty="0">
                <a:latin typeface="Arial" pitchFamily="34" charset="0"/>
                <a:cs typeface="Arial" pitchFamily="34" charset="0"/>
              </a:rPr>
              <a:t>	As part of its announcement, Accretive Health also said that the restatements “could lead to increases in future revenue.”  What is the most likely reason for such a projection about future revenue</a:t>
            </a:r>
            <a:r>
              <a:rPr lang="en-US" sz="1500" dirty="0" smtClean="0">
                <a:latin typeface="Arial" pitchFamily="34" charset="0"/>
                <a:cs typeface="Arial" pitchFamily="34" charset="0"/>
              </a:rPr>
              <a:t>?</a:t>
            </a:r>
          </a:p>
          <a:p>
            <a:pPr marL="914400" indent="-914400">
              <a:spcAft>
                <a:spcPts val="600"/>
              </a:spcAft>
              <a:tabLst>
                <a:tab pos="457200" algn="l"/>
              </a:tabLst>
            </a:pPr>
            <a:r>
              <a:rPr lang="en-US" sz="1500" dirty="0">
                <a:latin typeface="Arial" pitchFamily="34" charset="0"/>
                <a:cs typeface="Arial" pitchFamily="34" charset="0"/>
              </a:rPr>
              <a:t>	(a)	The restatement announcement would make Accretive Health more attractive to potential clients in the future.</a:t>
            </a:r>
          </a:p>
          <a:p>
            <a:pPr marL="914400" indent="-914400">
              <a:spcAft>
                <a:spcPts val="600"/>
              </a:spcAft>
              <a:tabLst>
                <a:tab pos="457200" algn="l"/>
              </a:tabLst>
            </a:pPr>
            <a:r>
              <a:rPr lang="en-US" sz="1500" dirty="0">
                <a:latin typeface="Arial" pitchFamily="34" charset="0"/>
                <a:cs typeface="Arial" pitchFamily="34" charset="0"/>
              </a:rPr>
              <a:t>	(b)	Accretive Health has been too conservative in its accounting for revenue in the past (i.e., it recognized less revenue than it should have) and fixing that will increase future revenue.</a:t>
            </a:r>
          </a:p>
          <a:p>
            <a:pPr marL="914400" indent="-914400">
              <a:spcAft>
                <a:spcPts val="600"/>
              </a:spcAft>
              <a:tabLst>
                <a:tab pos="457200" algn="l"/>
              </a:tabLst>
            </a:pPr>
            <a:r>
              <a:rPr lang="en-US" sz="1500" dirty="0">
                <a:latin typeface="Arial" pitchFamily="34" charset="0"/>
                <a:cs typeface="Arial" pitchFamily="34" charset="0"/>
              </a:rPr>
              <a:t>	(c)	If Accretive Health has recognized revenue too early in the past, correcting that error will reduce past revenue, and the corrected accrual process will allocate more revenue to future periods.</a:t>
            </a:r>
          </a:p>
          <a:p>
            <a:pPr marL="914400" indent="-914400">
              <a:spcAft>
                <a:spcPts val="600"/>
              </a:spcAft>
              <a:tabLst>
                <a:tab pos="457200" algn="l"/>
              </a:tabLst>
            </a:pPr>
            <a:r>
              <a:rPr lang="en-US" sz="1500" dirty="0">
                <a:latin typeface="Arial" pitchFamily="34" charset="0"/>
                <a:cs typeface="Arial" pitchFamily="34" charset="0"/>
              </a:rPr>
              <a:t>	(d)	Once Accretive Health identifies the culprits, and they are properly chastised, everyone will work harder to make the company look good.</a:t>
            </a:r>
          </a:p>
        </p:txBody>
      </p:sp>
    </p:spTree>
    <p:extLst>
      <p:ext uri="{BB962C8B-B14F-4D97-AF65-F5344CB8AC3E}">
        <p14:creationId xmlns:p14="http://schemas.microsoft.com/office/powerpoint/2010/main" val="4093115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reporting incentives</a:t>
            </a:r>
            <a:endParaRPr lang="en-US" dirty="0"/>
          </a:p>
        </p:txBody>
      </p:sp>
      <p:sp>
        <p:nvSpPr>
          <p:cNvPr id="3" name="Content Placeholder 2"/>
          <p:cNvSpPr>
            <a:spLocks noGrp="1"/>
          </p:cNvSpPr>
          <p:nvPr>
            <p:ph idx="1"/>
          </p:nvPr>
        </p:nvSpPr>
        <p:spPr>
          <a:xfrm>
            <a:off x="457200" y="1417638"/>
            <a:ext cx="8229600" cy="4525963"/>
          </a:xfrm>
        </p:spPr>
        <p:txBody>
          <a:bodyPr/>
          <a:lstStyle/>
          <a:p>
            <a:r>
              <a:rPr lang="en-US" dirty="0" smtClean="0"/>
              <a:t>Managers may want to produce financial reports with favorable (or, occasionally, unfavorable) outcomes.</a:t>
            </a:r>
          </a:p>
          <a:p>
            <a:pPr lvl="1"/>
            <a:r>
              <a:rPr lang="en-US" dirty="0" smtClean="0"/>
              <a:t>Stock price</a:t>
            </a:r>
          </a:p>
          <a:p>
            <a:pPr lvl="1"/>
            <a:r>
              <a:rPr lang="en-US" dirty="0" smtClean="0"/>
              <a:t>Borrowing relationships</a:t>
            </a:r>
          </a:p>
          <a:p>
            <a:pPr lvl="2"/>
            <a:r>
              <a:rPr lang="en-US" dirty="0" smtClean="0"/>
              <a:t>Covenants</a:t>
            </a:r>
          </a:p>
          <a:p>
            <a:pPr lvl="2"/>
            <a:r>
              <a:rPr lang="en-US" dirty="0" smtClean="0"/>
              <a:t>Performance pricing</a:t>
            </a:r>
          </a:p>
          <a:p>
            <a:pPr lvl="1"/>
            <a:r>
              <a:rPr lang="en-US" dirty="0" smtClean="0"/>
              <a:t>Incentive compensation</a:t>
            </a:r>
          </a:p>
          <a:p>
            <a:pPr lvl="2"/>
            <a:r>
              <a:rPr lang="en-US" dirty="0" smtClean="0"/>
              <a:t>“Big bath”</a:t>
            </a:r>
          </a:p>
          <a:p>
            <a:pPr lvl="1"/>
            <a:r>
              <a:rPr lang="en-US" dirty="0" smtClean="0"/>
              <a:t>Cost-based contracting</a:t>
            </a:r>
          </a:p>
          <a:p>
            <a:pPr lvl="1"/>
            <a:r>
              <a:rPr lang="en-US" dirty="0" smtClean="0"/>
              <a:t>Fund-raising (NFPs)</a:t>
            </a:r>
            <a:endParaRPr lang="en-US" dirty="0"/>
          </a:p>
        </p:txBody>
      </p:sp>
    </p:spTree>
    <p:extLst>
      <p:ext uri="{BB962C8B-B14F-4D97-AF65-F5344CB8AC3E}">
        <p14:creationId xmlns:p14="http://schemas.microsoft.com/office/powerpoint/2010/main" val="419745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reporting discretion</a:t>
            </a:r>
            <a:endParaRPr lang="en-US" dirty="0"/>
          </a:p>
        </p:txBody>
      </p:sp>
      <p:sp>
        <p:nvSpPr>
          <p:cNvPr id="3" name="Content Placeholder 2"/>
          <p:cNvSpPr>
            <a:spLocks noGrp="1"/>
          </p:cNvSpPr>
          <p:nvPr>
            <p:ph idx="1"/>
          </p:nvPr>
        </p:nvSpPr>
        <p:spPr>
          <a:xfrm>
            <a:off x="457200" y="1314450"/>
            <a:ext cx="8229600" cy="4874079"/>
          </a:xfrm>
        </p:spPr>
        <p:txBody>
          <a:bodyPr>
            <a:normAutofit lnSpcReduction="10000"/>
          </a:bodyPr>
          <a:lstStyle/>
          <a:p>
            <a:r>
              <a:rPr lang="en-US" dirty="0" smtClean="0"/>
              <a:t>Management discretion can take many forms</a:t>
            </a:r>
          </a:p>
          <a:p>
            <a:pPr lvl="1"/>
            <a:r>
              <a:rPr lang="en-US" sz="2000" dirty="0" smtClean="0"/>
              <a:t>Accounting methods</a:t>
            </a:r>
          </a:p>
          <a:p>
            <a:pPr lvl="2"/>
            <a:r>
              <a:rPr lang="en-US" sz="1800" dirty="0" smtClean="0"/>
              <a:t>LIFO/FIFO</a:t>
            </a:r>
          </a:p>
          <a:p>
            <a:pPr lvl="1"/>
            <a:r>
              <a:rPr lang="en-US" sz="2000" dirty="0" smtClean="0"/>
              <a:t>Accounting estimates</a:t>
            </a:r>
            <a:endParaRPr lang="en-US" dirty="0" smtClean="0"/>
          </a:p>
          <a:p>
            <a:pPr lvl="2"/>
            <a:r>
              <a:rPr lang="en-US" sz="1800" dirty="0" smtClean="0"/>
              <a:t>Bad debt expense</a:t>
            </a:r>
          </a:p>
          <a:p>
            <a:pPr lvl="2"/>
            <a:r>
              <a:rPr lang="en-US" sz="1800" dirty="0" smtClean="0"/>
              <a:t>Fair values (write-downs, acquisitions, investments)</a:t>
            </a:r>
          </a:p>
          <a:p>
            <a:pPr lvl="1"/>
            <a:r>
              <a:rPr lang="en-US" sz="2000" dirty="0" smtClean="0"/>
              <a:t>Transaction choice</a:t>
            </a:r>
          </a:p>
          <a:p>
            <a:pPr lvl="2"/>
            <a:r>
              <a:rPr lang="en-US" sz="1800" dirty="0" smtClean="0"/>
              <a:t>Product characteristics</a:t>
            </a:r>
          </a:p>
          <a:p>
            <a:pPr lvl="2"/>
            <a:r>
              <a:rPr lang="en-US" sz="1800" dirty="0" smtClean="0"/>
              <a:t>Financial investments</a:t>
            </a:r>
          </a:p>
          <a:p>
            <a:pPr lvl="2"/>
            <a:r>
              <a:rPr lang="en-US" sz="1800" dirty="0" smtClean="0"/>
              <a:t>Off-balance-sheet financing (and investing)</a:t>
            </a:r>
          </a:p>
          <a:p>
            <a:pPr lvl="1"/>
            <a:r>
              <a:rPr lang="en-US" sz="2000" dirty="0" smtClean="0"/>
              <a:t>Transaction timing</a:t>
            </a:r>
          </a:p>
          <a:p>
            <a:pPr lvl="2"/>
            <a:r>
              <a:rPr lang="en-US" sz="1800" dirty="0" smtClean="0"/>
              <a:t>Sale of assets (physical or financial)</a:t>
            </a:r>
          </a:p>
          <a:p>
            <a:r>
              <a:rPr lang="en-US" dirty="0" smtClean="0"/>
              <a:t>Need to be cautious in interpreting ratios and financial results.</a:t>
            </a:r>
            <a:endParaRPr lang="en-US" dirty="0"/>
          </a:p>
        </p:txBody>
      </p:sp>
    </p:spTree>
    <p:extLst>
      <p:ext uri="{BB962C8B-B14F-4D97-AF65-F5344CB8AC3E}">
        <p14:creationId xmlns:p14="http://schemas.microsoft.com/office/powerpoint/2010/main" val="1479614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Revenue recognition</a:t>
            </a:r>
            <a:endParaRPr lang="en-US" dirty="0"/>
          </a:p>
        </p:txBody>
      </p:sp>
      <p:sp>
        <p:nvSpPr>
          <p:cNvPr id="3" name="Content Placeholder 2"/>
          <p:cNvSpPr>
            <a:spLocks noGrp="1"/>
          </p:cNvSpPr>
          <p:nvPr>
            <p:ph idx="1"/>
          </p:nvPr>
        </p:nvSpPr>
        <p:spPr/>
        <p:txBody>
          <a:bodyPr/>
          <a:lstStyle/>
          <a:p>
            <a:r>
              <a:rPr lang="en-US" dirty="0" smtClean="0"/>
              <a:t>Four requirements must be met before revenue can be recognized</a:t>
            </a:r>
          </a:p>
          <a:p>
            <a:pPr lvl="1"/>
            <a:r>
              <a:rPr lang="en-US" sz="2000" dirty="0" smtClean="0"/>
              <a:t>Persuasive evidence of an exchange agreement exists, and</a:t>
            </a:r>
          </a:p>
          <a:p>
            <a:pPr lvl="1"/>
            <a:r>
              <a:rPr lang="en-US" sz="2000" dirty="0" smtClean="0"/>
              <a:t>Delivery of goods and/or services has occurred, and</a:t>
            </a:r>
          </a:p>
          <a:p>
            <a:pPr lvl="1"/>
            <a:r>
              <a:rPr lang="en-US" sz="2000" dirty="0" smtClean="0"/>
              <a:t>Price is fixed or determinable, and</a:t>
            </a:r>
          </a:p>
          <a:p>
            <a:pPr lvl="1"/>
            <a:r>
              <a:rPr lang="en-US" sz="2000" dirty="0" smtClean="0"/>
              <a:t>Collectability is reasonably assured.</a:t>
            </a:r>
          </a:p>
          <a:p>
            <a:r>
              <a:rPr lang="en-US" dirty="0" smtClean="0"/>
              <a:t>Examples of cases where cash comes before delivery</a:t>
            </a:r>
          </a:p>
          <a:p>
            <a:pPr lvl="1"/>
            <a:r>
              <a:rPr lang="en-US" sz="2000" dirty="0" smtClean="0"/>
              <a:t>Airlines</a:t>
            </a:r>
          </a:p>
          <a:p>
            <a:pPr lvl="1"/>
            <a:r>
              <a:rPr lang="en-US" sz="2000" dirty="0" smtClean="0"/>
              <a:t>Lyric Opera</a:t>
            </a:r>
          </a:p>
          <a:p>
            <a:r>
              <a:rPr lang="en-US" dirty="0" smtClean="0"/>
              <a:t>“Sales to customers” ≠ Revenue</a:t>
            </a:r>
            <a:endParaRPr lang="en-US" dirty="0"/>
          </a:p>
        </p:txBody>
      </p:sp>
    </p:spTree>
    <p:extLst>
      <p:ext uri="{BB962C8B-B14F-4D97-AF65-F5344CB8AC3E}">
        <p14:creationId xmlns:p14="http://schemas.microsoft.com/office/powerpoint/2010/main" val="992462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Zynga</a:t>
            </a:r>
            <a:r>
              <a:rPr lang="en-US" dirty="0" smtClean="0"/>
              <a:t> prospectus prior to its IPO</a:t>
            </a:r>
            <a:endParaRPr lang="en-US" dirty="0"/>
          </a:p>
        </p:txBody>
      </p:sp>
      <p:sp>
        <p:nvSpPr>
          <p:cNvPr id="4" name="Rectangle 3"/>
          <p:cNvSpPr/>
          <p:nvPr/>
        </p:nvSpPr>
        <p:spPr>
          <a:xfrm>
            <a:off x="351063" y="1301514"/>
            <a:ext cx="8482693" cy="2939266"/>
          </a:xfrm>
          <a:prstGeom prst="rect">
            <a:avLst/>
          </a:prstGeom>
        </p:spPr>
        <p:txBody>
          <a:bodyPr wrap="square">
            <a:spAutoFit/>
          </a:bodyPr>
          <a:lstStyle/>
          <a:p>
            <a:pPr>
              <a:spcAft>
                <a:spcPts val="600"/>
              </a:spcAft>
            </a:pPr>
            <a:r>
              <a:rPr lang="en-US" dirty="0" smtClean="0"/>
              <a:t>“For </a:t>
            </a:r>
            <a:r>
              <a:rPr lang="en-US" dirty="0"/>
              <a:t>the sale of consumable virtual goods, we recognize revenue as the goods are consumed. Durable virtual goods</a:t>
            </a:r>
            <a:r>
              <a:rPr lang="en-US" dirty="0" smtClean="0"/>
              <a:t>, such </a:t>
            </a:r>
            <a:r>
              <a:rPr lang="en-US" dirty="0"/>
              <a:t>as tractors in </a:t>
            </a:r>
            <a:r>
              <a:rPr lang="en-US" i="1" dirty="0" err="1" smtClean="0"/>
              <a:t>FarmVille</a:t>
            </a:r>
            <a:r>
              <a:rPr lang="en-US" dirty="0" smtClean="0"/>
              <a:t>, </a:t>
            </a:r>
            <a:r>
              <a:rPr lang="en-US" dirty="0"/>
              <a:t>represent virtual goods that are accessible to the player over an extended period of time. We recognize </a:t>
            </a:r>
            <a:r>
              <a:rPr lang="en-US" dirty="0" smtClean="0"/>
              <a:t>revenue from </a:t>
            </a:r>
            <a:r>
              <a:rPr lang="en-US" dirty="0"/>
              <a:t>the sale of durable virtual goods ratably over the </a:t>
            </a:r>
            <a:r>
              <a:rPr lang="en-US" dirty="0" smtClean="0"/>
              <a:t>estimated </a:t>
            </a:r>
            <a:r>
              <a:rPr lang="en-US" dirty="0"/>
              <a:t>average playing period of paying players for the applicable game, </a:t>
            </a:r>
            <a:r>
              <a:rPr lang="en-US" dirty="0" smtClean="0"/>
              <a:t>which represents </a:t>
            </a:r>
            <a:r>
              <a:rPr lang="en-US" dirty="0"/>
              <a:t>our best estimate of the average life of our durable virtual </a:t>
            </a:r>
            <a:r>
              <a:rPr lang="en-US" dirty="0" smtClean="0"/>
              <a:t>goods…</a:t>
            </a:r>
            <a:r>
              <a:rPr lang="en-US" dirty="0"/>
              <a:t>For the six </a:t>
            </a:r>
            <a:r>
              <a:rPr lang="en-US" dirty="0" smtClean="0"/>
              <a:t>months ended </a:t>
            </a:r>
            <a:r>
              <a:rPr lang="en-US" dirty="0"/>
              <a:t>June 30, 2011, the estimated average playing period of paying players for our games ranged from eight to 25 months</a:t>
            </a:r>
            <a:r>
              <a:rPr lang="en-US" dirty="0" smtClean="0"/>
              <a:t>.”</a:t>
            </a:r>
            <a:endParaRPr lang="en-US" dirty="0"/>
          </a:p>
          <a:p>
            <a:r>
              <a:rPr lang="en-US" dirty="0" smtClean="0"/>
              <a:t>Example: Customer pays $12 for a durable asset in a game with average play of 12 months.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688339983"/>
              </p:ext>
            </p:extLst>
          </p:nvPr>
        </p:nvGraphicFramePr>
        <p:xfrm>
          <a:off x="1314995" y="4169614"/>
          <a:ext cx="6772588" cy="1934210"/>
        </p:xfrm>
        <a:graphic>
          <a:graphicData uri="http://schemas.openxmlformats.org/drawingml/2006/table">
            <a:tbl>
              <a:tblPr firstRow="1" firstCol="1" bandRow="1">
                <a:tableStyleId>{5C22544A-7EE6-4342-B048-85BDC9FD1C3A}</a:tableStyleId>
              </a:tblPr>
              <a:tblGrid>
                <a:gridCol w="622944"/>
                <a:gridCol w="622944"/>
                <a:gridCol w="207648"/>
                <a:gridCol w="674856"/>
                <a:gridCol w="218030"/>
                <a:gridCol w="674856"/>
                <a:gridCol w="207648"/>
                <a:gridCol w="467208"/>
                <a:gridCol w="259560"/>
                <a:gridCol w="726767"/>
                <a:gridCol w="778680"/>
                <a:gridCol w="162560"/>
                <a:gridCol w="467208"/>
                <a:gridCol w="162560"/>
                <a:gridCol w="519119"/>
              </a:tblGrid>
              <a:tr h="255270">
                <a:tc>
                  <a:txBody>
                    <a:bodyPr/>
                    <a:lstStyle/>
                    <a:p>
                      <a:pPr marL="0" marR="0" algn="ctr">
                        <a:lnSpc>
                          <a:spcPct val="115000"/>
                        </a:lnSpc>
                        <a:spcBef>
                          <a:spcPts val="0"/>
                        </a:spcBef>
                        <a:spcAft>
                          <a:spcPts val="1000"/>
                        </a:spcAft>
                      </a:pPr>
                      <a:endParaRPr lang="en-US" sz="1100" dirty="0">
                        <a:effectLst/>
                        <a:latin typeface="Calibri"/>
                        <a:ea typeface="Calibri"/>
                        <a:cs typeface="Times New Roman"/>
                      </a:endParaRPr>
                    </a:p>
                  </a:txBody>
                  <a:tcPr marL="0" marR="0" marT="0" marB="0"/>
                </a:tc>
                <a:tc gridSpan="9">
                  <a:txBody>
                    <a:bodyPr/>
                    <a:lstStyle/>
                    <a:p>
                      <a:pPr marL="0" marR="0" algn="ctr">
                        <a:lnSpc>
                          <a:spcPct val="115000"/>
                        </a:lnSpc>
                        <a:spcBef>
                          <a:spcPts val="0"/>
                        </a:spcBef>
                        <a:spcAft>
                          <a:spcPts val="1000"/>
                        </a:spcAft>
                      </a:pPr>
                      <a:r>
                        <a:rPr lang="en-US" sz="900" dirty="0">
                          <a:effectLst/>
                        </a:rPr>
                        <a:t>Balance Sheet</a:t>
                      </a:r>
                      <a:endParaRPr lang="en-US" sz="1100" dirty="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lnSpc>
                          <a:spcPct val="115000"/>
                        </a:lnSpc>
                        <a:spcBef>
                          <a:spcPts val="0"/>
                        </a:spcBef>
                        <a:spcAft>
                          <a:spcPts val="1000"/>
                        </a:spcAft>
                      </a:pPr>
                      <a:r>
                        <a:rPr lang="en-US" sz="900" dirty="0">
                          <a:effectLst/>
                        </a:rPr>
                        <a:t>Income Statement</a:t>
                      </a:r>
                      <a:endParaRPr lang="en-US" sz="1100" dirty="0">
                        <a:effectLst/>
                        <a:latin typeface="Calibri"/>
                        <a:ea typeface="Calibri"/>
                        <a:cs typeface="Times New Roman"/>
                      </a:endParaRPr>
                    </a:p>
                  </a:txBody>
                  <a:tcPr marL="68580" marR="68580"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0360">
                <a:tc>
                  <a:txBody>
                    <a:bodyPr/>
                    <a:lstStyle/>
                    <a:p>
                      <a:pPr marL="0" marR="0" algn="ctr">
                        <a:lnSpc>
                          <a:spcPct val="115000"/>
                        </a:lnSpc>
                        <a:spcBef>
                          <a:spcPts val="0"/>
                        </a:spcBef>
                        <a:spcAft>
                          <a:spcPts val="1000"/>
                        </a:spcAft>
                      </a:pPr>
                      <a:endParaRPr lang="en-US" sz="1100" dirty="0">
                        <a:solidFill>
                          <a:sysClr val="windowText" lastClr="000000"/>
                        </a:solidFill>
                        <a:effectLst/>
                        <a:latin typeface="Calibri"/>
                        <a:ea typeface="Calibri"/>
                        <a:cs typeface="Times New Roman"/>
                      </a:endParaRPr>
                    </a:p>
                  </a:txBody>
                  <a:tcPr marL="68580" marR="68580" marT="9525"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1000"/>
                        </a:spcAft>
                      </a:pPr>
                      <a:r>
                        <a:rPr lang="en-US" sz="900" dirty="0">
                          <a:solidFill>
                            <a:sysClr val="windowText" lastClr="000000"/>
                          </a:solidFill>
                          <a:effectLst/>
                        </a:rPr>
                        <a:t>Cash Asset</a:t>
                      </a:r>
                      <a:endParaRPr lang="en-US" sz="1100" dirty="0">
                        <a:solidFill>
                          <a:sysClr val="windowText" lastClr="000000"/>
                        </a:solidFill>
                        <a:effectLst/>
                        <a:latin typeface="Calibri"/>
                        <a:ea typeface="Calibri"/>
                        <a:cs typeface="Times New Roman"/>
                      </a:endParaRPr>
                    </a:p>
                  </a:txBody>
                  <a:tcPr marL="68580" marR="68580" marT="9525"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1000"/>
                        </a:spcAft>
                      </a:pPr>
                      <a:r>
                        <a:rPr lang="en-US" sz="900" dirty="0">
                          <a:effectLst/>
                        </a:rPr>
                        <a:t>+</a:t>
                      </a:r>
                      <a:endParaRPr lang="en-US" sz="1100" dirty="0">
                        <a:effectLst/>
                        <a:latin typeface="Calibri"/>
                        <a:ea typeface="Calibri"/>
                        <a:cs typeface="Times New Roman"/>
                      </a:endParaRPr>
                    </a:p>
                  </a:txBody>
                  <a:tcPr marL="68580" marR="68580" marT="9525"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1000"/>
                        </a:spcAft>
                      </a:pPr>
                      <a:r>
                        <a:rPr lang="en-US" sz="900" dirty="0">
                          <a:effectLst/>
                        </a:rPr>
                        <a:t>Noncash Assets</a:t>
                      </a:r>
                      <a:endParaRPr lang="en-US" sz="1100" dirty="0">
                        <a:effectLst/>
                        <a:latin typeface="Calibri"/>
                        <a:ea typeface="Calibri"/>
                        <a:cs typeface="Times New Roman"/>
                      </a:endParaRPr>
                    </a:p>
                  </a:txBody>
                  <a:tcPr marL="68580" marR="68580" marT="9525"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1000"/>
                        </a:spcAft>
                      </a:pPr>
                      <a:r>
                        <a:rPr lang="en-US" sz="900" dirty="0">
                          <a:effectLst/>
                        </a:rPr>
                        <a:t>=</a:t>
                      </a:r>
                      <a:endParaRPr lang="en-US" sz="1100" dirty="0">
                        <a:effectLst/>
                        <a:latin typeface="Calibri"/>
                        <a:ea typeface="Calibri"/>
                        <a:cs typeface="Times New Roman"/>
                      </a:endParaRPr>
                    </a:p>
                  </a:txBody>
                  <a:tcPr marL="0" marR="0" marT="0"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1000"/>
                        </a:spcAft>
                      </a:pPr>
                      <a:r>
                        <a:rPr lang="en-US" sz="900" dirty="0">
                          <a:effectLst/>
                        </a:rPr>
                        <a:t>Liabilities</a:t>
                      </a:r>
                      <a:endParaRPr lang="en-US" sz="1100" dirty="0">
                        <a:effectLst/>
                        <a:latin typeface="Calibri"/>
                        <a:ea typeface="Calibri"/>
                        <a:cs typeface="Times New Roman"/>
                      </a:endParaRPr>
                    </a:p>
                  </a:txBody>
                  <a:tcPr marL="68580" marR="68580" marT="9525"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1000"/>
                        </a:spcAft>
                      </a:pPr>
                      <a:r>
                        <a:rPr lang="en-US" sz="900" dirty="0">
                          <a:effectLst/>
                        </a:rPr>
                        <a:t>+</a:t>
                      </a:r>
                      <a:endParaRPr lang="en-US" sz="1100" dirty="0">
                        <a:effectLst/>
                        <a:latin typeface="Calibri"/>
                        <a:ea typeface="Calibri"/>
                        <a:cs typeface="Times New Roman"/>
                      </a:endParaRPr>
                    </a:p>
                  </a:txBody>
                  <a:tcPr marL="68580" marR="68580" marT="9525"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1000"/>
                        </a:spcAft>
                      </a:pPr>
                      <a:r>
                        <a:rPr lang="en-US" sz="900" dirty="0">
                          <a:effectLst/>
                        </a:rPr>
                        <a:t>Cont’d Cap</a:t>
                      </a:r>
                      <a:endParaRPr lang="en-US" sz="1100" dirty="0">
                        <a:effectLst/>
                        <a:latin typeface="Calibri"/>
                        <a:ea typeface="Calibri"/>
                        <a:cs typeface="Times New Roman"/>
                      </a:endParaRPr>
                    </a:p>
                  </a:txBody>
                  <a:tcPr marL="68580" marR="68580" marT="9525"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1000"/>
                        </a:spcAft>
                      </a:pPr>
                      <a:r>
                        <a:rPr lang="en-US" sz="900" dirty="0">
                          <a:effectLst/>
                        </a:rPr>
                        <a:t>+</a:t>
                      </a:r>
                      <a:endParaRPr lang="en-US" sz="1100" dirty="0">
                        <a:effectLst/>
                        <a:latin typeface="Calibri"/>
                        <a:ea typeface="Calibri"/>
                        <a:cs typeface="Times New Roman"/>
                      </a:endParaRPr>
                    </a:p>
                  </a:txBody>
                  <a:tcPr marL="68580" marR="68580" marT="9525"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1000"/>
                        </a:spcAft>
                      </a:pPr>
                      <a:r>
                        <a:rPr lang="en-US" sz="900" dirty="0">
                          <a:effectLst/>
                        </a:rPr>
                        <a:t>Earned Capital</a:t>
                      </a:r>
                      <a:endParaRPr lang="en-US" sz="1100" dirty="0">
                        <a:effectLst/>
                        <a:latin typeface="Calibri"/>
                        <a:ea typeface="Calibri"/>
                        <a:cs typeface="Times New Roman"/>
                      </a:endParaRPr>
                    </a:p>
                  </a:txBody>
                  <a:tcPr marL="68580" marR="68580" marT="9525"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1000"/>
                        </a:spcAft>
                      </a:pPr>
                      <a:r>
                        <a:rPr lang="en-US" sz="900" dirty="0">
                          <a:effectLst/>
                        </a:rPr>
                        <a:t>Revenues</a:t>
                      </a:r>
                      <a:endParaRPr lang="en-US" sz="1100" dirty="0">
                        <a:effectLst/>
                        <a:latin typeface="Calibri"/>
                        <a:ea typeface="Calibri"/>
                        <a:cs typeface="Times New Roman"/>
                      </a:endParaRPr>
                    </a:p>
                  </a:txBody>
                  <a:tcPr marL="68580" marR="68580" marT="9525"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1000"/>
                        </a:spcAft>
                      </a:pPr>
                      <a:r>
                        <a:rPr lang="en-US" sz="900" dirty="0">
                          <a:effectLst/>
                        </a:rPr>
                        <a:t>-</a:t>
                      </a:r>
                      <a:endParaRPr lang="en-US" sz="1100" dirty="0">
                        <a:effectLst/>
                        <a:latin typeface="Calibri"/>
                        <a:ea typeface="Calibri"/>
                        <a:cs typeface="Times New Roman"/>
                      </a:endParaRPr>
                    </a:p>
                  </a:txBody>
                  <a:tcPr marL="68580" marR="68580" marT="9525"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1000"/>
                        </a:spcAft>
                      </a:pPr>
                      <a:r>
                        <a:rPr lang="en-US" sz="900" dirty="0">
                          <a:effectLst/>
                        </a:rPr>
                        <a:t>Expen-ses</a:t>
                      </a:r>
                      <a:endParaRPr lang="en-US" sz="1100" dirty="0">
                        <a:effectLst/>
                        <a:latin typeface="Calibri"/>
                        <a:ea typeface="Calibri"/>
                        <a:cs typeface="Times New Roman"/>
                      </a:endParaRPr>
                    </a:p>
                  </a:txBody>
                  <a:tcPr marL="68580" marR="68580" marT="9525"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1000"/>
                        </a:spcAft>
                      </a:pPr>
                      <a:r>
                        <a:rPr lang="en-US" sz="900" dirty="0">
                          <a:effectLst/>
                        </a:rPr>
                        <a:t>=</a:t>
                      </a:r>
                      <a:endParaRPr lang="en-US" sz="1100" dirty="0">
                        <a:effectLst/>
                        <a:latin typeface="Calibri"/>
                        <a:ea typeface="Calibri"/>
                        <a:cs typeface="Times New Roman"/>
                      </a:endParaRPr>
                    </a:p>
                  </a:txBody>
                  <a:tcPr marL="68580" marR="68580" marT="9525"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1000"/>
                        </a:spcAft>
                      </a:pPr>
                      <a:r>
                        <a:rPr lang="en-US" sz="900" dirty="0">
                          <a:effectLst/>
                        </a:rPr>
                        <a:t>Net Income</a:t>
                      </a:r>
                      <a:endParaRPr lang="en-US" sz="1100" dirty="0">
                        <a:effectLst/>
                        <a:latin typeface="Calibri"/>
                        <a:ea typeface="Calibri"/>
                        <a:cs typeface="Times New Roman"/>
                      </a:endParaRPr>
                    </a:p>
                  </a:txBody>
                  <a:tcPr marL="68580" marR="68580" marT="9525"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r>
              <a:tr h="669290">
                <a:tc>
                  <a:txBody>
                    <a:bodyPr/>
                    <a:lstStyle/>
                    <a:p>
                      <a:pPr>
                        <a:lnSpc>
                          <a:spcPct val="115000"/>
                        </a:lnSpc>
                      </a:pPr>
                      <a:r>
                        <a:rPr lang="en-US" sz="1100" b="0" dirty="0" smtClean="0">
                          <a:solidFill>
                            <a:sysClr val="windowText" lastClr="000000"/>
                          </a:solidFill>
                          <a:effectLst/>
                          <a:latin typeface="Calibri"/>
                          <a:cs typeface="Times New Roman"/>
                        </a:rPr>
                        <a:t>Receive Cash</a:t>
                      </a:r>
                      <a:endParaRPr lang="en-US" sz="1100" b="0" dirty="0">
                        <a:solidFill>
                          <a:sysClr val="windowText" lastClr="000000"/>
                        </a:solidFill>
                        <a:effectLst/>
                        <a:latin typeface="Calibri"/>
                        <a:cs typeface="Times New Roman"/>
                      </a:endParaRPr>
                    </a:p>
                  </a:txBody>
                  <a:tcPr marL="68580" marR="685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0"/>
                        </a:spcAft>
                      </a:pPr>
                      <a:r>
                        <a:rPr lang="en-US" sz="900" dirty="0" smtClean="0">
                          <a:solidFill>
                            <a:schemeClr val="accent1">
                              <a:lumMod val="75000"/>
                            </a:schemeClr>
                          </a:solidFill>
                          <a:effectLst/>
                        </a:rPr>
                        <a:t>+12</a:t>
                      </a:r>
                      <a:endParaRPr lang="en-US" sz="1100" dirty="0" smtClean="0">
                        <a:solidFill>
                          <a:schemeClr val="accent1">
                            <a:lumMod val="75000"/>
                          </a:schemeClr>
                        </a:solidFill>
                        <a:effectLst/>
                      </a:endParaRPr>
                    </a:p>
                    <a:p>
                      <a:pPr marL="0" marR="0" algn="ctr">
                        <a:lnSpc>
                          <a:spcPct val="115000"/>
                        </a:lnSpc>
                        <a:spcBef>
                          <a:spcPts val="0"/>
                        </a:spcBef>
                        <a:spcAft>
                          <a:spcPts val="0"/>
                        </a:spcAft>
                      </a:pPr>
                      <a:r>
                        <a:rPr lang="en-US" sz="900" dirty="0" smtClean="0">
                          <a:solidFill>
                            <a:schemeClr val="accent1">
                              <a:lumMod val="75000"/>
                            </a:schemeClr>
                          </a:solidFill>
                          <a:effectLst/>
                          <a:latin typeface="+mn-lt"/>
                          <a:ea typeface="+mn-ea"/>
                          <a:cs typeface="+mn-cs"/>
                        </a:rPr>
                        <a:t>Cash</a:t>
                      </a:r>
                      <a:endParaRPr lang="en-US" sz="1100" dirty="0">
                        <a:solidFill>
                          <a:schemeClr val="accent1">
                            <a:lumMod val="75000"/>
                          </a:schemeClr>
                        </a:solidFill>
                        <a:effectLst/>
                        <a:latin typeface="+mn-lt"/>
                        <a:ea typeface="Calibri"/>
                        <a:cs typeface="Times New Roman"/>
                      </a:endParaRPr>
                    </a:p>
                  </a:txBody>
                  <a:tcPr marL="68580" marR="685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1000"/>
                        </a:spcAft>
                      </a:pPr>
                      <a:r>
                        <a:rPr lang="en-US" sz="900" dirty="0">
                          <a:effectLst/>
                        </a:rPr>
                        <a:t>+</a:t>
                      </a:r>
                      <a:endParaRPr lang="en-US" sz="1100" dirty="0">
                        <a:effectLst/>
                        <a:latin typeface="Calibri"/>
                        <a:ea typeface="Calibri"/>
                        <a:cs typeface="Times New Roman"/>
                      </a:endParaRPr>
                    </a:p>
                  </a:txBody>
                  <a:tcPr marL="68580" marR="685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pPr>
                      <a:endParaRPr lang="en-US" sz="1100" dirty="0">
                        <a:effectLst/>
                        <a:latin typeface="Calibri"/>
                        <a:cs typeface="Times New Roman"/>
                      </a:endParaRPr>
                    </a:p>
                  </a:txBody>
                  <a:tcPr marL="68580" marR="685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1000"/>
                        </a:spcAft>
                      </a:pPr>
                      <a:r>
                        <a:rPr lang="en-US" sz="900" dirty="0">
                          <a:effectLst/>
                        </a:rPr>
                        <a:t>=</a:t>
                      </a:r>
                      <a:endParaRPr lang="en-US" sz="1100" dirty="0">
                        <a:effectLst/>
                        <a:latin typeface="Calibri"/>
                        <a:ea typeface="Calibri"/>
                        <a:cs typeface="Times New Roman"/>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0"/>
                        </a:spcAft>
                      </a:pPr>
                      <a:r>
                        <a:rPr lang="en-US" sz="900" dirty="0" smtClean="0">
                          <a:solidFill>
                            <a:schemeClr val="accent1">
                              <a:lumMod val="75000"/>
                            </a:schemeClr>
                          </a:solidFill>
                          <a:effectLst/>
                        </a:rPr>
                        <a:t>+12</a:t>
                      </a:r>
                      <a:endParaRPr lang="en-US" sz="1100" dirty="0">
                        <a:solidFill>
                          <a:schemeClr val="accent1">
                            <a:lumMod val="75000"/>
                          </a:schemeClr>
                        </a:solidFill>
                        <a:effectLst/>
                      </a:endParaRPr>
                    </a:p>
                    <a:p>
                      <a:pPr marL="0" marR="0" algn="ctr">
                        <a:lnSpc>
                          <a:spcPct val="115000"/>
                        </a:lnSpc>
                        <a:spcBef>
                          <a:spcPts val="0"/>
                        </a:spcBef>
                        <a:spcAft>
                          <a:spcPts val="0"/>
                        </a:spcAft>
                      </a:pPr>
                      <a:r>
                        <a:rPr lang="en-US" sz="900" dirty="0">
                          <a:solidFill>
                            <a:schemeClr val="accent1">
                              <a:lumMod val="75000"/>
                            </a:schemeClr>
                          </a:solidFill>
                          <a:effectLst/>
                        </a:rPr>
                        <a:t>Unearned revenue</a:t>
                      </a:r>
                      <a:endParaRPr lang="en-US" sz="1100" dirty="0">
                        <a:solidFill>
                          <a:schemeClr val="accent1">
                            <a:lumMod val="75000"/>
                          </a:schemeClr>
                        </a:solidFill>
                        <a:effectLst/>
                        <a:latin typeface="Calibri"/>
                        <a:ea typeface="Calibri"/>
                        <a:cs typeface="Times New Roman"/>
                      </a:endParaRPr>
                    </a:p>
                  </a:txBody>
                  <a:tcPr marL="68580" marR="685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pPr>
                      <a:endParaRPr lang="en-US" sz="1100" dirty="0">
                        <a:effectLst/>
                        <a:latin typeface="Calibri"/>
                        <a:cs typeface="Times New Roman"/>
                      </a:endParaRPr>
                    </a:p>
                  </a:txBody>
                  <a:tcPr marL="68580" marR="68580"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pPr>
                      <a:endParaRPr lang="en-US" sz="1100" dirty="0">
                        <a:effectLst/>
                        <a:latin typeface="Calibri"/>
                        <a:cs typeface="Times New Roman"/>
                      </a:endParaRPr>
                    </a:p>
                  </a:txBody>
                  <a:tcPr marL="68580" marR="68580"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pPr>
                      <a:endParaRPr lang="en-US" sz="1100" dirty="0">
                        <a:effectLst/>
                        <a:latin typeface="Calibri"/>
                        <a:cs typeface="Times New Roman"/>
                      </a:endParaRPr>
                    </a:p>
                  </a:txBody>
                  <a:tcPr marL="68580" marR="68580"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0"/>
                        </a:spcAft>
                      </a:pPr>
                      <a:endParaRPr lang="en-US" sz="1100" dirty="0">
                        <a:effectLst/>
                        <a:latin typeface="Calibri"/>
                        <a:ea typeface="Calibri"/>
                        <a:cs typeface="Times New Roman"/>
                      </a:endParaRPr>
                    </a:p>
                  </a:txBody>
                  <a:tcPr marL="68580" marR="685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0"/>
                        </a:spcAft>
                      </a:pPr>
                      <a:endParaRPr lang="en-US" sz="1100" dirty="0">
                        <a:solidFill>
                          <a:schemeClr val="accent1">
                            <a:lumMod val="75000"/>
                          </a:schemeClr>
                        </a:solidFill>
                        <a:effectLst/>
                        <a:latin typeface="Calibri"/>
                        <a:ea typeface="Calibri"/>
                        <a:cs typeface="Times New Roman"/>
                      </a:endParaRPr>
                    </a:p>
                  </a:txBody>
                  <a:tcPr marL="68580" marR="685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0"/>
                        </a:spcAft>
                      </a:pPr>
                      <a:r>
                        <a:rPr lang="en-US" sz="900" dirty="0">
                          <a:effectLst/>
                        </a:rPr>
                        <a:t>-</a:t>
                      </a:r>
                      <a:endParaRPr lang="en-US" sz="1100" dirty="0">
                        <a:effectLst/>
                        <a:latin typeface="Calibri"/>
                        <a:ea typeface="Calibri"/>
                        <a:cs typeface="Times New Roman"/>
                      </a:endParaRPr>
                    </a:p>
                  </a:txBody>
                  <a:tcPr marL="68580" marR="685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pPr>
                      <a:endParaRPr lang="en-US" sz="1100" dirty="0">
                        <a:effectLst/>
                        <a:latin typeface="Calibri"/>
                        <a:cs typeface="Times New Roman"/>
                      </a:endParaRPr>
                    </a:p>
                  </a:txBody>
                  <a:tcPr marL="68580" marR="68580"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0"/>
                        </a:spcAft>
                      </a:pPr>
                      <a:r>
                        <a:rPr lang="en-US" sz="900" dirty="0">
                          <a:effectLst/>
                        </a:rPr>
                        <a:t>=</a:t>
                      </a:r>
                      <a:endParaRPr lang="en-US" sz="1100" dirty="0">
                        <a:effectLst/>
                        <a:latin typeface="Calibri"/>
                        <a:ea typeface="Calibri"/>
                        <a:cs typeface="Times New Roman"/>
                      </a:endParaRPr>
                    </a:p>
                  </a:txBody>
                  <a:tcPr marL="68580" marR="685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0"/>
                        </a:spcAft>
                      </a:pPr>
                      <a:endParaRPr lang="en-US" sz="1100" u="none" dirty="0">
                        <a:effectLst/>
                        <a:latin typeface="Calibri"/>
                        <a:ea typeface="Calibri"/>
                        <a:cs typeface="Times New Roman"/>
                      </a:endParaRPr>
                    </a:p>
                  </a:txBody>
                  <a:tcPr marL="68580" marR="685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669290">
                <a:tc>
                  <a:txBody>
                    <a:bodyPr/>
                    <a:lstStyle/>
                    <a:p>
                      <a:pPr>
                        <a:lnSpc>
                          <a:spcPct val="115000"/>
                        </a:lnSpc>
                      </a:pPr>
                      <a:r>
                        <a:rPr lang="en-US" sz="1100" b="0" dirty="0" smtClean="0">
                          <a:solidFill>
                            <a:sysClr val="windowText" lastClr="000000"/>
                          </a:solidFill>
                          <a:effectLst/>
                          <a:latin typeface="Calibri"/>
                          <a:cs typeface="Times New Roman"/>
                        </a:rPr>
                        <a:t>Each of next 12 months</a:t>
                      </a:r>
                      <a:endParaRPr lang="en-US" sz="1100" b="0" dirty="0">
                        <a:solidFill>
                          <a:sysClr val="windowText" lastClr="000000"/>
                        </a:solidFill>
                        <a:effectLst/>
                        <a:latin typeface="Calibri"/>
                        <a:cs typeface="Times New Roman"/>
                      </a:endParaRPr>
                    </a:p>
                  </a:txBody>
                  <a:tcPr marL="68580" marR="68580" marT="9525" marB="0" anchor="ct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a:lnSpc>
                          <a:spcPct val="115000"/>
                        </a:lnSpc>
                      </a:pPr>
                      <a:endParaRPr lang="en-US" sz="900" dirty="0">
                        <a:solidFill>
                          <a:schemeClr val="tx2">
                            <a:lumMod val="60000"/>
                            <a:lumOff val="40000"/>
                          </a:schemeClr>
                        </a:solidFill>
                        <a:effectLst/>
                        <a:latin typeface="+mn-lt"/>
                        <a:cs typeface="Times New Roman"/>
                      </a:endParaRPr>
                    </a:p>
                  </a:txBody>
                  <a:tcPr marL="68580" marR="68580" marT="9525" marB="0" anchor="ct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marL="0" marR="0" algn="ctr">
                        <a:lnSpc>
                          <a:spcPct val="115000"/>
                        </a:lnSpc>
                        <a:spcBef>
                          <a:spcPts val="0"/>
                        </a:spcBef>
                        <a:spcAft>
                          <a:spcPts val="1000"/>
                        </a:spcAft>
                      </a:pPr>
                      <a:endParaRPr lang="en-US" sz="1100" dirty="0">
                        <a:effectLst/>
                        <a:latin typeface="Calibri"/>
                        <a:ea typeface="Calibri"/>
                        <a:cs typeface="Times New Roman"/>
                      </a:endParaRPr>
                    </a:p>
                  </a:txBody>
                  <a:tcPr marL="68580" marR="68580" marT="9525" marB="0" anchor="ct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nSpc>
                          <a:spcPct val="115000"/>
                        </a:lnSpc>
                      </a:pPr>
                      <a:endParaRPr lang="en-US" sz="1100" dirty="0">
                        <a:effectLst/>
                        <a:latin typeface="Calibri"/>
                        <a:cs typeface="Times New Roman"/>
                      </a:endParaRPr>
                    </a:p>
                  </a:txBody>
                  <a:tcPr marL="68580" marR="68580" marT="9525" marB="0" anchor="ct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marL="0" marR="0" algn="ctr">
                        <a:lnSpc>
                          <a:spcPct val="115000"/>
                        </a:lnSpc>
                        <a:spcBef>
                          <a:spcPts val="0"/>
                        </a:spcBef>
                        <a:spcAft>
                          <a:spcPts val="1000"/>
                        </a:spcAft>
                      </a:pPr>
                      <a:endParaRPr lang="en-US" sz="1100" dirty="0">
                        <a:effectLst/>
                        <a:latin typeface="Calibri"/>
                        <a:ea typeface="Calibri"/>
                        <a:cs typeface="Times New Roman"/>
                      </a:endParaRPr>
                    </a:p>
                  </a:txBody>
                  <a:tcPr marL="0" marR="0" marT="0" marB="0" anchor="ct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marL="0" marR="0" algn="ctr">
                        <a:lnSpc>
                          <a:spcPct val="115000"/>
                        </a:lnSpc>
                        <a:spcBef>
                          <a:spcPts val="0"/>
                        </a:spcBef>
                        <a:spcAft>
                          <a:spcPts val="0"/>
                        </a:spcAft>
                      </a:pPr>
                      <a:r>
                        <a:rPr lang="en-US" sz="900" dirty="0" smtClean="0">
                          <a:solidFill>
                            <a:schemeClr val="accent1">
                              <a:lumMod val="75000"/>
                            </a:schemeClr>
                          </a:solidFill>
                          <a:effectLst/>
                        </a:rPr>
                        <a:t>-1</a:t>
                      </a:r>
                      <a:endParaRPr lang="en-US" sz="1100" dirty="0">
                        <a:solidFill>
                          <a:schemeClr val="accent1">
                            <a:lumMod val="75000"/>
                          </a:schemeClr>
                        </a:solidFill>
                        <a:effectLst/>
                      </a:endParaRPr>
                    </a:p>
                    <a:p>
                      <a:pPr marL="0" marR="0" algn="ctr">
                        <a:lnSpc>
                          <a:spcPct val="115000"/>
                        </a:lnSpc>
                        <a:spcBef>
                          <a:spcPts val="0"/>
                        </a:spcBef>
                        <a:spcAft>
                          <a:spcPts val="0"/>
                        </a:spcAft>
                      </a:pPr>
                      <a:r>
                        <a:rPr lang="en-US" sz="900" dirty="0">
                          <a:solidFill>
                            <a:schemeClr val="accent1">
                              <a:lumMod val="75000"/>
                            </a:schemeClr>
                          </a:solidFill>
                          <a:effectLst/>
                        </a:rPr>
                        <a:t>Unearned revenue</a:t>
                      </a:r>
                      <a:endParaRPr lang="en-US" sz="1100" dirty="0">
                        <a:solidFill>
                          <a:schemeClr val="accent1">
                            <a:lumMod val="75000"/>
                          </a:schemeClr>
                        </a:solidFill>
                        <a:effectLst/>
                        <a:latin typeface="Calibri"/>
                        <a:ea typeface="Calibri"/>
                        <a:cs typeface="Times New Roman"/>
                      </a:endParaRPr>
                    </a:p>
                  </a:txBody>
                  <a:tcPr marL="68580" marR="68580" marT="9525" marB="0" anchor="ct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nSpc>
                          <a:spcPct val="115000"/>
                        </a:lnSpc>
                      </a:pPr>
                      <a:endParaRPr lang="en-US" sz="1100" dirty="0">
                        <a:effectLst/>
                        <a:latin typeface="Calibri"/>
                        <a:cs typeface="Times New Roman"/>
                      </a:endParaRPr>
                    </a:p>
                  </a:txBody>
                  <a:tcPr marL="68580" marR="68580" marT="9525" marB="0">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nSpc>
                          <a:spcPct val="115000"/>
                        </a:lnSpc>
                      </a:pPr>
                      <a:endParaRPr lang="en-US" sz="1100" dirty="0">
                        <a:effectLst/>
                        <a:latin typeface="Calibri"/>
                        <a:cs typeface="Times New Roman"/>
                      </a:endParaRPr>
                    </a:p>
                  </a:txBody>
                  <a:tcPr marL="68580" marR="68580" marT="9525" marB="0">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nSpc>
                          <a:spcPct val="115000"/>
                        </a:lnSpc>
                      </a:pPr>
                      <a:endParaRPr lang="en-US" sz="1100" dirty="0">
                        <a:effectLst/>
                        <a:latin typeface="Calibri"/>
                        <a:cs typeface="Times New Roman"/>
                      </a:endParaRPr>
                    </a:p>
                  </a:txBody>
                  <a:tcPr marL="68580" marR="68580" marT="9525" marB="0">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marL="0" marR="0" algn="ctr">
                        <a:lnSpc>
                          <a:spcPct val="115000"/>
                        </a:lnSpc>
                        <a:spcBef>
                          <a:spcPts val="0"/>
                        </a:spcBef>
                        <a:spcAft>
                          <a:spcPts val="0"/>
                        </a:spcAft>
                      </a:pPr>
                      <a:r>
                        <a:rPr lang="en-US" sz="900" u="none" dirty="0" smtClean="0">
                          <a:effectLst/>
                        </a:rPr>
                        <a:t>+1</a:t>
                      </a:r>
                      <a:endParaRPr lang="en-US" sz="1100" u="none" dirty="0">
                        <a:effectLst/>
                      </a:endParaRPr>
                    </a:p>
                    <a:p>
                      <a:pPr marL="0" marR="0" algn="ctr">
                        <a:lnSpc>
                          <a:spcPct val="115000"/>
                        </a:lnSpc>
                        <a:spcBef>
                          <a:spcPts val="0"/>
                        </a:spcBef>
                        <a:spcAft>
                          <a:spcPts val="0"/>
                        </a:spcAft>
                      </a:pPr>
                      <a:r>
                        <a:rPr lang="en-US" sz="900" dirty="0">
                          <a:effectLst/>
                        </a:rPr>
                        <a:t>Retained</a:t>
                      </a:r>
                      <a:endParaRPr lang="en-US" sz="1100" dirty="0">
                        <a:effectLst/>
                      </a:endParaRPr>
                    </a:p>
                    <a:p>
                      <a:pPr marL="0" marR="0" algn="ctr">
                        <a:lnSpc>
                          <a:spcPct val="115000"/>
                        </a:lnSpc>
                        <a:spcBef>
                          <a:spcPts val="0"/>
                        </a:spcBef>
                        <a:spcAft>
                          <a:spcPts val="0"/>
                        </a:spcAft>
                      </a:pPr>
                      <a:r>
                        <a:rPr lang="en-US" sz="900" dirty="0">
                          <a:effectLst/>
                        </a:rPr>
                        <a:t>earnings</a:t>
                      </a:r>
                      <a:endParaRPr lang="en-US" sz="1100" dirty="0">
                        <a:effectLst/>
                        <a:latin typeface="Calibri"/>
                        <a:ea typeface="Calibri"/>
                        <a:cs typeface="Times New Roman"/>
                      </a:endParaRPr>
                    </a:p>
                  </a:txBody>
                  <a:tcPr marL="68580" marR="68580" marT="9525" marB="0" anchor="ct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marL="0" marR="0" algn="ctr">
                        <a:lnSpc>
                          <a:spcPct val="115000"/>
                        </a:lnSpc>
                        <a:spcBef>
                          <a:spcPts val="0"/>
                        </a:spcBef>
                        <a:spcAft>
                          <a:spcPts val="0"/>
                        </a:spcAft>
                      </a:pPr>
                      <a:r>
                        <a:rPr lang="en-US" sz="900" dirty="0" smtClean="0">
                          <a:solidFill>
                            <a:schemeClr val="accent1">
                              <a:lumMod val="75000"/>
                            </a:schemeClr>
                          </a:solidFill>
                          <a:effectLst/>
                        </a:rPr>
                        <a:t>+1</a:t>
                      </a:r>
                      <a:endParaRPr lang="en-US" sz="1100" dirty="0">
                        <a:solidFill>
                          <a:schemeClr val="accent1">
                            <a:lumMod val="75000"/>
                          </a:schemeClr>
                        </a:solidFill>
                        <a:effectLst/>
                      </a:endParaRPr>
                    </a:p>
                    <a:p>
                      <a:pPr marL="0" marR="0" algn="ctr">
                        <a:lnSpc>
                          <a:spcPct val="115000"/>
                        </a:lnSpc>
                        <a:spcBef>
                          <a:spcPts val="0"/>
                        </a:spcBef>
                        <a:spcAft>
                          <a:spcPts val="0"/>
                        </a:spcAft>
                      </a:pPr>
                      <a:r>
                        <a:rPr lang="en-US" sz="900" dirty="0">
                          <a:solidFill>
                            <a:schemeClr val="accent1">
                              <a:lumMod val="75000"/>
                            </a:schemeClr>
                          </a:solidFill>
                          <a:effectLst/>
                        </a:rPr>
                        <a:t>Revenue</a:t>
                      </a:r>
                      <a:endParaRPr lang="en-US" sz="1100" dirty="0">
                        <a:solidFill>
                          <a:schemeClr val="accent1">
                            <a:lumMod val="75000"/>
                          </a:schemeClr>
                        </a:solidFill>
                        <a:effectLst/>
                        <a:latin typeface="Calibri"/>
                        <a:ea typeface="Calibri"/>
                        <a:cs typeface="Times New Roman"/>
                      </a:endParaRPr>
                    </a:p>
                  </a:txBody>
                  <a:tcPr marL="68580" marR="68580" marT="9525" marB="0" anchor="ct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marL="0" marR="0" algn="ctr">
                        <a:lnSpc>
                          <a:spcPct val="115000"/>
                        </a:lnSpc>
                        <a:spcBef>
                          <a:spcPts val="0"/>
                        </a:spcBef>
                        <a:spcAft>
                          <a:spcPts val="0"/>
                        </a:spcAft>
                      </a:pPr>
                      <a:r>
                        <a:rPr lang="en-US" sz="900" dirty="0">
                          <a:effectLst/>
                        </a:rPr>
                        <a:t>-</a:t>
                      </a:r>
                      <a:endParaRPr lang="en-US" sz="1100" dirty="0">
                        <a:effectLst/>
                        <a:latin typeface="Calibri"/>
                        <a:ea typeface="Calibri"/>
                        <a:cs typeface="Times New Roman"/>
                      </a:endParaRPr>
                    </a:p>
                  </a:txBody>
                  <a:tcPr marL="68580" marR="68580" marT="9525" marB="0" anchor="ct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nSpc>
                          <a:spcPct val="115000"/>
                        </a:lnSpc>
                      </a:pPr>
                      <a:endParaRPr lang="en-US" sz="1100" dirty="0">
                        <a:effectLst/>
                        <a:latin typeface="Calibri"/>
                        <a:cs typeface="Times New Roman"/>
                      </a:endParaRPr>
                    </a:p>
                  </a:txBody>
                  <a:tcPr marL="68580" marR="68580" marT="9525" marB="0">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marL="0" marR="0" algn="ctr">
                        <a:lnSpc>
                          <a:spcPct val="115000"/>
                        </a:lnSpc>
                        <a:spcBef>
                          <a:spcPts val="0"/>
                        </a:spcBef>
                        <a:spcAft>
                          <a:spcPts val="0"/>
                        </a:spcAft>
                      </a:pPr>
                      <a:r>
                        <a:rPr lang="en-US" sz="900" dirty="0">
                          <a:effectLst/>
                        </a:rPr>
                        <a:t>=</a:t>
                      </a:r>
                      <a:endParaRPr lang="en-US" sz="1100" dirty="0">
                        <a:effectLst/>
                        <a:latin typeface="Calibri"/>
                        <a:ea typeface="Calibri"/>
                        <a:cs typeface="Times New Roman"/>
                      </a:endParaRPr>
                    </a:p>
                  </a:txBody>
                  <a:tcPr marL="68580" marR="68580" marT="9525" marB="0" anchor="ct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marL="0" marR="0" algn="ctr">
                        <a:lnSpc>
                          <a:spcPct val="115000"/>
                        </a:lnSpc>
                        <a:spcBef>
                          <a:spcPts val="0"/>
                        </a:spcBef>
                        <a:spcAft>
                          <a:spcPts val="0"/>
                        </a:spcAft>
                      </a:pPr>
                      <a:r>
                        <a:rPr lang="en-US" sz="900" u="none" dirty="0" smtClean="0">
                          <a:effectLst/>
                        </a:rPr>
                        <a:t>+1</a:t>
                      </a:r>
                      <a:endParaRPr lang="en-US" sz="1100" u="none" dirty="0">
                        <a:effectLst/>
                        <a:latin typeface="Calibri"/>
                        <a:ea typeface="Calibri"/>
                        <a:cs typeface="Times New Roman"/>
                      </a:endParaRPr>
                    </a:p>
                  </a:txBody>
                  <a:tcPr marL="68580" marR="68580" marT="9525" marB="0" anchor="ctr">
                    <a:lnT w="12700" cap="flat" cmpd="sng" algn="ctr">
                      <a:solidFill>
                        <a:schemeClr val="tx1"/>
                      </a:solidFill>
                      <a:prstDash val="solid"/>
                      <a:round/>
                      <a:headEnd type="none" w="med" len="med"/>
                      <a:tailEnd type="none" w="med" len="med"/>
                    </a:lnT>
                    <a:solidFill>
                      <a:schemeClr val="accent1">
                        <a:lumMod val="20000"/>
                        <a:lumOff val="80000"/>
                      </a:schemeClr>
                    </a:solidFill>
                  </a:tcPr>
                </a:tc>
              </a:tr>
            </a:tbl>
          </a:graphicData>
        </a:graphic>
      </p:graphicFrame>
    </p:spTree>
    <p:extLst>
      <p:ext uri="{BB962C8B-B14F-4D97-AF65-F5344CB8AC3E}">
        <p14:creationId xmlns:p14="http://schemas.microsoft.com/office/powerpoint/2010/main" val="1320392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this accounting</a:t>
            </a:r>
            <a:endParaRPr lang="en-US" dirty="0"/>
          </a:p>
        </p:txBody>
      </p:sp>
      <p:sp>
        <p:nvSpPr>
          <p:cNvPr id="3" name="Content Placeholder 2"/>
          <p:cNvSpPr>
            <a:spLocks noGrp="1"/>
          </p:cNvSpPr>
          <p:nvPr>
            <p:ph idx="1"/>
          </p:nvPr>
        </p:nvSpPr>
        <p:spPr>
          <a:xfrm>
            <a:off x="457200" y="1273629"/>
            <a:ext cx="8229600" cy="4849585"/>
          </a:xfrm>
        </p:spPr>
        <p:txBody>
          <a:bodyPr>
            <a:normAutofit/>
          </a:bodyPr>
          <a:lstStyle/>
          <a:p>
            <a:r>
              <a:rPr lang="en-US" dirty="0" smtClean="0"/>
              <a:t>Each month’s revenue is an average of sales made to customers over the past months.</a:t>
            </a:r>
          </a:p>
          <a:p>
            <a:pPr lvl="1"/>
            <a:r>
              <a:rPr lang="en-US" sz="2000" dirty="0" smtClean="0"/>
              <a:t>Subject to estimation changes</a:t>
            </a:r>
          </a:p>
          <a:p>
            <a:pPr lvl="1"/>
            <a:r>
              <a:rPr lang="en-US" sz="2000" dirty="0" smtClean="0"/>
              <a:t>Not a great indicator of this month’s customer transactions</a:t>
            </a:r>
          </a:p>
          <a:p>
            <a:r>
              <a:rPr lang="en-US" dirty="0" smtClean="0"/>
              <a:t>In its prospectus, </a:t>
            </a:r>
            <a:r>
              <a:rPr lang="en-US" dirty="0" err="1" smtClean="0"/>
              <a:t>Zynga</a:t>
            </a:r>
            <a:r>
              <a:rPr lang="en-US" dirty="0" smtClean="0"/>
              <a:t> reported revenue growth of </a:t>
            </a:r>
            <a:r>
              <a:rPr lang="en-US" dirty="0" smtClean="0">
                <a:solidFill>
                  <a:srgbClr val="FF0000"/>
                </a:solidFill>
              </a:rPr>
              <a:t>126%</a:t>
            </a:r>
            <a:r>
              <a:rPr lang="en-US" dirty="0" smtClean="0"/>
              <a:t> from first half of 2010 to first half of 2011.</a:t>
            </a:r>
          </a:p>
          <a:p>
            <a:r>
              <a:rPr lang="en-US" dirty="0" smtClean="0"/>
              <a:t>BUT, the average gaming duration went from 14 months in 2010 to 11 months in 2011.  Without this change, revenue growth would have been </a:t>
            </a:r>
            <a:r>
              <a:rPr lang="en-US" dirty="0" smtClean="0">
                <a:solidFill>
                  <a:srgbClr val="FF0000"/>
                </a:solidFill>
              </a:rPr>
              <a:t>114%</a:t>
            </a:r>
            <a:r>
              <a:rPr lang="en-US" dirty="0" smtClean="0"/>
              <a:t>.</a:t>
            </a:r>
          </a:p>
          <a:p>
            <a:r>
              <a:rPr lang="en-US" dirty="0" smtClean="0"/>
              <a:t>AND, reverse engineering shows that customer purchases grew by </a:t>
            </a:r>
            <a:r>
              <a:rPr lang="en-US" dirty="0" smtClean="0">
                <a:solidFill>
                  <a:srgbClr val="FF0000"/>
                </a:solidFill>
              </a:rPr>
              <a:t>50%</a:t>
            </a:r>
            <a:r>
              <a:rPr lang="en-US" dirty="0" smtClean="0"/>
              <a:t> from first half of 2010 to first half of 2011.</a:t>
            </a:r>
            <a:endParaRPr lang="en-US" dirty="0"/>
          </a:p>
        </p:txBody>
      </p:sp>
    </p:spTree>
    <p:extLst>
      <p:ext uri="{BB962C8B-B14F-4D97-AF65-F5344CB8AC3E}">
        <p14:creationId xmlns:p14="http://schemas.microsoft.com/office/powerpoint/2010/main" val="1670878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480683"/>
          </a:xfrm>
        </p:spPr>
        <p:txBody>
          <a:bodyPr>
            <a:normAutofit/>
          </a:bodyPr>
          <a:lstStyle/>
          <a:p>
            <a:r>
              <a:rPr lang="en-US" dirty="0" smtClean="0"/>
              <a:t>Successful ACCT 430 students should be…</a:t>
            </a:r>
            <a:endParaRPr lang="en-US" dirty="0"/>
          </a:p>
        </p:txBody>
      </p:sp>
      <p:sp>
        <p:nvSpPr>
          <p:cNvPr id="3" name="Content Placeholder 2"/>
          <p:cNvSpPr>
            <a:spLocks noGrp="1"/>
          </p:cNvSpPr>
          <p:nvPr>
            <p:ph idx="1"/>
          </p:nvPr>
        </p:nvSpPr>
        <p:spPr>
          <a:xfrm>
            <a:off x="457200" y="1624693"/>
            <a:ext cx="8229600" cy="4588328"/>
          </a:xfrm>
        </p:spPr>
        <p:txBody>
          <a:bodyPr>
            <a:normAutofit lnSpcReduction="10000"/>
          </a:bodyPr>
          <a:lstStyle/>
          <a:p>
            <a:r>
              <a:rPr lang="en-US" dirty="0" smtClean="0"/>
              <a:t>Able to construct financial statements from historical or planned activities. </a:t>
            </a:r>
            <a:r>
              <a:rPr lang="en-US" dirty="0" smtClean="0"/>
              <a:t>(</a:t>
            </a:r>
            <a:r>
              <a:rPr lang="en-US" dirty="0" smtClean="0"/>
              <a:t>BS, IS and SCF that balance and “articulate</a:t>
            </a:r>
            <a:r>
              <a:rPr lang="en-US" dirty="0" smtClean="0"/>
              <a:t>.”)</a:t>
            </a:r>
            <a:endParaRPr lang="en-US" dirty="0" smtClean="0"/>
          </a:p>
          <a:p>
            <a:r>
              <a:rPr lang="en-US" dirty="0" smtClean="0"/>
              <a:t>Able to calculate and interpret standard financial ratios and other comparisons.</a:t>
            </a:r>
          </a:p>
          <a:p>
            <a:pPr lvl="1"/>
            <a:r>
              <a:rPr lang="en-US" sz="2000" dirty="0" smtClean="0"/>
              <a:t>Be aware of common adjustments that need to be made</a:t>
            </a:r>
          </a:p>
          <a:p>
            <a:r>
              <a:rPr lang="en-US" dirty="0" smtClean="0"/>
              <a:t>Able to formulate and test hypotheses about organizations’ underlying activities based on financial information.</a:t>
            </a:r>
          </a:p>
          <a:p>
            <a:r>
              <a:rPr lang="en-US" dirty="0" smtClean="0"/>
              <a:t>Able to understand the valuation and contracting implications of accounting reports and the incentives for management to affect them.</a:t>
            </a:r>
          </a:p>
          <a:p>
            <a:endParaRPr lang="en-US" dirty="0"/>
          </a:p>
        </p:txBody>
      </p:sp>
    </p:spTree>
    <p:extLst>
      <p:ext uri="{BB962C8B-B14F-4D97-AF65-F5344CB8AC3E}">
        <p14:creationId xmlns:p14="http://schemas.microsoft.com/office/powerpoint/2010/main" val="3334947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Objectives</a:t>
            </a:r>
            <a:endParaRPr lang="en-US" dirty="0"/>
          </a:p>
        </p:txBody>
      </p:sp>
      <p:sp>
        <p:nvSpPr>
          <p:cNvPr id="3" name="Content Placeholder 2"/>
          <p:cNvSpPr>
            <a:spLocks noGrp="1"/>
          </p:cNvSpPr>
          <p:nvPr>
            <p:ph idx="1"/>
          </p:nvPr>
        </p:nvSpPr>
        <p:spPr>
          <a:xfrm>
            <a:off x="457200" y="1417638"/>
            <a:ext cx="8229600" cy="4525963"/>
          </a:xfrm>
        </p:spPr>
        <p:txBody>
          <a:bodyPr/>
          <a:lstStyle/>
          <a:p>
            <a:r>
              <a:rPr lang="en-US" dirty="0" smtClean="0"/>
              <a:t>General: To develop the ability to analyze, interpret and use financial statements.</a:t>
            </a:r>
          </a:p>
          <a:p>
            <a:r>
              <a:rPr lang="en-US" dirty="0" smtClean="0"/>
              <a:t>Specific:</a:t>
            </a:r>
          </a:p>
          <a:p>
            <a:pPr lvl="1"/>
            <a:r>
              <a:rPr lang="en-US" dirty="0" smtClean="0"/>
              <a:t>To understand and use the financial reporting system’s interconnected structure</a:t>
            </a:r>
          </a:p>
          <a:p>
            <a:pPr lvl="1"/>
            <a:r>
              <a:rPr lang="en-US" dirty="0" smtClean="0"/>
              <a:t>To develop and test hypotheses about an organization’s activities and to forecast future outcomes</a:t>
            </a:r>
          </a:p>
          <a:p>
            <a:pPr lvl="1"/>
            <a:r>
              <a:rPr lang="en-US" dirty="0" smtClean="0"/>
              <a:t>To recognize the incentives for and effects of managerial discretion in accounting methods, estimates and transactions.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Statements</a:t>
            </a:r>
            <a:endParaRPr lang="en-US" dirty="0"/>
          </a:p>
        </p:txBody>
      </p:sp>
      <p:sp>
        <p:nvSpPr>
          <p:cNvPr id="3" name="Content Placeholder 2"/>
          <p:cNvSpPr>
            <a:spLocks noGrp="1"/>
          </p:cNvSpPr>
          <p:nvPr>
            <p:ph idx="1"/>
          </p:nvPr>
        </p:nvSpPr>
        <p:spPr>
          <a:xfrm>
            <a:off x="457200" y="1355271"/>
            <a:ext cx="8229600" cy="4525963"/>
          </a:xfrm>
        </p:spPr>
        <p:txBody>
          <a:bodyPr>
            <a:normAutofit lnSpcReduction="10000"/>
          </a:bodyPr>
          <a:lstStyle/>
          <a:p>
            <a:r>
              <a:rPr lang="en-US" dirty="0" smtClean="0"/>
              <a:t>Balance sheet (at a point in time)</a:t>
            </a:r>
          </a:p>
          <a:p>
            <a:pPr lvl="1"/>
            <a:r>
              <a:rPr lang="en-US" sz="2000" dirty="0" smtClean="0"/>
              <a:t>Assets (resources)</a:t>
            </a:r>
          </a:p>
          <a:p>
            <a:pPr lvl="1"/>
            <a:r>
              <a:rPr lang="en-US" sz="2000" dirty="0" smtClean="0"/>
              <a:t>Liabilities and shareholders’ equity (claims on resources) </a:t>
            </a:r>
          </a:p>
          <a:p>
            <a:r>
              <a:rPr lang="en-US" dirty="0" smtClean="0"/>
              <a:t>Income statement (over a period of time)</a:t>
            </a:r>
          </a:p>
          <a:p>
            <a:pPr lvl="1"/>
            <a:r>
              <a:rPr lang="en-US" sz="2000" dirty="0" smtClean="0"/>
              <a:t>Revenues (inflows of net </a:t>
            </a:r>
            <a:r>
              <a:rPr lang="en-US" sz="2000" dirty="0" smtClean="0"/>
              <a:t>resources from operations)</a:t>
            </a:r>
            <a:endParaRPr lang="en-US" sz="2000" dirty="0" smtClean="0"/>
          </a:p>
          <a:p>
            <a:pPr lvl="1"/>
            <a:r>
              <a:rPr lang="en-US" sz="2000" dirty="0" smtClean="0"/>
              <a:t>Expenses (outflows of net </a:t>
            </a:r>
            <a:r>
              <a:rPr lang="en-US" sz="2000" dirty="0" smtClean="0"/>
              <a:t>resources from operations)</a:t>
            </a:r>
            <a:endParaRPr lang="en-US" sz="2000" dirty="0" smtClean="0"/>
          </a:p>
          <a:p>
            <a:r>
              <a:rPr lang="en-US" dirty="0" smtClean="0"/>
              <a:t>Statement of cash flows</a:t>
            </a:r>
            <a:r>
              <a:rPr lang="en-US" dirty="0"/>
              <a:t> (over a period of time</a:t>
            </a:r>
            <a:r>
              <a:rPr lang="en-US" dirty="0" smtClean="0"/>
              <a:t>)</a:t>
            </a:r>
          </a:p>
          <a:p>
            <a:pPr lvl="1"/>
            <a:r>
              <a:rPr lang="en-US" sz="2000" dirty="0" smtClean="0"/>
              <a:t>Operating</a:t>
            </a:r>
          </a:p>
          <a:p>
            <a:pPr lvl="1"/>
            <a:r>
              <a:rPr lang="en-US" sz="2000" dirty="0" smtClean="0"/>
              <a:t>Investing</a:t>
            </a:r>
          </a:p>
          <a:p>
            <a:pPr lvl="1"/>
            <a:r>
              <a:rPr lang="en-US" sz="2000" dirty="0" smtClean="0"/>
              <a:t>Financing</a:t>
            </a:r>
          </a:p>
          <a:p>
            <a:r>
              <a:rPr lang="en-US" dirty="0" smtClean="0"/>
              <a:t>Statement of stockholders’ equity</a:t>
            </a:r>
            <a:r>
              <a:rPr lang="en-US" dirty="0"/>
              <a:t> (over a period of time)</a:t>
            </a:r>
          </a:p>
          <a:p>
            <a:r>
              <a:rPr lang="en-US" dirty="0" smtClean="0"/>
              <a:t>Footnotes/Management Discussion and Analysis</a:t>
            </a:r>
            <a:endParaRPr lang="en-US" dirty="0"/>
          </a:p>
        </p:txBody>
      </p:sp>
    </p:spTree>
    <p:extLst>
      <p:ext uri="{BB962C8B-B14F-4D97-AF65-F5344CB8AC3E}">
        <p14:creationId xmlns:p14="http://schemas.microsoft.com/office/powerpoint/2010/main" val="4093630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142" y="280169"/>
            <a:ext cx="7015843" cy="5954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4091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simple recording format (FSET)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029" y="1779192"/>
            <a:ext cx="7829550" cy="125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277" y="3370543"/>
            <a:ext cx="7835060" cy="1262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843" y="4764720"/>
            <a:ext cx="7807494" cy="7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44979" y="1417638"/>
            <a:ext cx="8041821" cy="369332"/>
          </a:xfrm>
          <a:prstGeom prst="rect">
            <a:avLst/>
          </a:prstGeom>
          <a:noFill/>
        </p:spPr>
        <p:txBody>
          <a:bodyPr wrap="square" rtlCol="0">
            <a:spAutoFit/>
          </a:bodyPr>
          <a:lstStyle/>
          <a:p>
            <a:r>
              <a:rPr lang="en-US" dirty="0" smtClean="0"/>
              <a:t>Emphasize the relationship between BS and IS</a:t>
            </a:r>
            <a:endParaRPr lang="en-US" dirty="0"/>
          </a:p>
        </p:txBody>
      </p:sp>
      <p:sp>
        <p:nvSpPr>
          <p:cNvPr id="7" name="TextBox 6"/>
          <p:cNvSpPr txBox="1"/>
          <p:nvPr/>
        </p:nvSpPr>
        <p:spPr>
          <a:xfrm>
            <a:off x="718029" y="3053488"/>
            <a:ext cx="8041821" cy="369332"/>
          </a:xfrm>
          <a:prstGeom prst="rect">
            <a:avLst/>
          </a:prstGeom>
          <a:noFill/>
        </p:spPr>
        <p:txBody>
          <a:bodyPr wrap="square" rtlCol="0">
            <a:spAutoFit/>
          </a:bodyPr>
          <a:lstStyle/>
          <a:p>
            <a:r>
              <a:rPr lang="en-US" dirty="0" smtClean="0"/>
              <a:t>Simple transactions:</a:t>
            </a:r>
            <a:endParaRPr lang="en-US" dirty="0"/>
          </a:p>
        </p:txBody>
      </p:sp>
      <p:sp>
        <p:nvSpPr>
          <p:cNvPr id="8" name="TextBox 7"/>
          <p:cNvSpPr txBox="1"/>
          <p:nvPr/>
        </p:nvSpPr>
        <p:spPr>
          <a:xfrm>
            <a:off x="718027" y="5644016"/>
            <a:ext cx="8041821" cy="646331"/>
          </a:xfrm>
          <a:prstGeom prst="rect">
            <a:avLst/>
          </a:prstGeom>
          <a:noFill/>
        </p:spPr>
        <p:txBody>
          <a:bodyPr wrap="square" rtlCol="0">
            <a:spAutoFit/>
          </a:bodyPr>
          <a:lstStyle/>
          <a:p>
            <a:r>
              <a:rPr lang="en-US" dirty="0" smtClean="0"/>
              <a:t>(We do use debits and credits and T-accounts, but the FSET provides an intuitive beginning to the accounting process.)</a:t>
            </a:r>
            <a:endParaRPr lang="en-US" dirty="0"/>
          </a:p>
        </p:txBody>
      </p:sp>
    </p:spTree>
    <p:extLst>
      <p:ext uri="{BB962C8B-B14F-4D97-AF65-F5344CB8AC3E}">
        <p14:creationId xmlns:p14="http://schemas.microsoft.com/office/powerpoint/2010/main" val="3318180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Income statement </a:t>
            </a:r>
            <a:r>
              <a:rPr lang="en-US" dirty="0"/>
              <a:t>e</a:t>
            </a:r>
            <a:r>
              <a:rPr lang="en-US" dirty="0" smtClean="0"/>
              <a:t>ffects</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798" y="2194854"/>
            <a:ext cx="8078908" cy="785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643" y="3052498"/>
            <a:ext cx="8073219" cy="506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954" y="4222597"/>
            <a:ext cx="8084597" cy="614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88" y="4914105"/>
            <a:ext cx="8067529" cy="699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26572" y="1417638"/>
            <a:ext cx="8041821" cy="646331"/>
          </a:xfrm>
          <a:prstGeom prst="rect">
            <a:avLst/>
          </a:prstGeom>
          <a:noFill/>
        </p:spPr>
        <p:txBody>
          <a:bodyPr wrap="square" rtlCol="0">
            <a:spAutoFit/>
          </a:bodyPr>
          <a:lstStyle/>
          <a:p>
            <a:r>
              <a:rPr lang="en-US" dirty="0" smtClean="0"/>
              <a:t>IS effects are echoes of changes in the balance sheet.  The “entry” is in blue, and the “effects” are in black.</a:t>
            </a:r>
            <a:endParaRPr lang="en-US" dirty="0"/>
          </a:p>
        </p:txBody>
      </p:sp>
      <p:sp>
        <p:nvSpPr>
          <p:cNvPr id="9" name="TextBox 8"/>
          <p:cNvSpPr txBox="1"/>
          <p:nvPr/>
        </p:nvSpPr>
        <p:spPr>
          <a:xfrm>
            <a:off x="326572" y="3679145"/>
            <a:ext cx="8041821" cy="369332"/>
          </a:xfrm>
          <a:prstGeom prst="rect">
            <a:avLst/>
          </a:prstGeom>
          <a:noFill/>
        </p:spPr>
        <p:txBody>
          <a:bodyPr wrap="square" rtlCol="0">
            <a:spAutoFit/>
          </a:bodyPr>
          <a:lstStyle/>
          <a:p>
            <a:r>
              <a:rPr lang="en-US" dirty="0" smtClean="0"/>
              <a:t>Each transaction maintains the balance in the system.</a:t>
            </a:r>
            <a:endParaRPr lang="en-US" dirty="0"/>
          </a:p>
        </p:txBody>
      </p:sp>
      <p:sp>
        <p:nvSpPr>
          <p:cNvPr id="10" name="TextBox 9"/>
          <p:cNvSpPr txBox="1"/>
          <p:nvPr/>
        </p:nvSpPr>
        <p:spPr>
          <a:xfrm>
            <a:off x="326572" y="5717495"/>
            <a:ext cx="8041821" cy="369332"/>
          </a:xfrm>
          <a:prstGeom prst="rect">
            <a:avLst/>
          </a:prstGeom>
          <a:noFill/>
        </p:spPr>
        <p:txBody>
          <a:bodyPr wrap="square" rtlCol="0">
            <a:spAutoFit/>
          </a:bodyPr>
          <a:lstStyle/>
          <a:p>
            <a:r>
              <a:rPr lang="en-US" dirty="0" smtClean="0"/>
              <a:t>Transactions and adjusting entries (like depreciation) must be entered.</a:t>
            </a:r>
            <a:endParaRPr lang="en-US" dirty="0"/>
          </a:p>
        </p:txBody>
      </p:sp>
    </p:spTree>
    <p:extLst>
      <p:ext uri="{BB962C8B-B14F-4D97-AF65-F5344CB8AC3E}">
        <p14:creationId xmlns:p14="http://schemas.microsoft.com/office/powerpoint/2010/main" val="2028263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Following steps</a:t>
            </a:r>
            <a:endParaRPr lang="en-US" dirty="0"/>
          </a:p>
        </p:txBody>
      </p:sp>
      <p:sp>
        <p:nvSpPr>
          <p:cNvPr id="3" name="Content Placeholder 2"/>
          <p:cNvSpPr>
            <a:spLocks noGrp="1"/>
          </p:cNvSpPr>
          <p:nvPr>
            <p:ph idx="1"/>
          </p:nvPr>
        </p:nvSpPr>
        <p:spPr>
          <a:xfrm>
            <a:off x="457200" y="1526723"/>
            <a:ext cx="8229600" cy="4525963"/>
          </a:xfrm>
        </p:spPr>
        <p:txBody>
          <a:bodyPr/>
          <a:lstStyle/>
          <a:p>
            <a:r>
              <a:rPr lang="en-US" dirty="0" smtClean="0"/>
              <a:t>Record all the entries (transactions and adjustments), sum them up and put them in a presentation format</a:t>
            </a:r>
          </a:p>
          <a:p>
            <a:pPr lvl="1"/>
            <a:r>
              <a:rPr lang="en-US" sz="2000" dirty="0" smtClean="0"/>
              <a:t>Produce the income statement</a:t>
            </a:r>
          </a:p>
          <a:p>
            <a:pPr lvl="1"/>
            <a:r>
              <a:rPr lang="en-US" sz="2000" dirty="0" smtClean="0"/>
              <a:t>Produce the balance sheet</a:t>
            </a:r>
          </a:p>
          <a:p>
            <a:r>
              <a:rPr lang="en-US" dirty="0" smtClean="0"/>
              <a:t>Create the statement of cash flows</a:t>
            </a:r>
          </a:p>
          <a:p>
            <a:pPr lvl="1"/>
            <a:r>
              <a:rPr lang="en-US" sz="2000" dirty="0" smtClean="0"/>
              <a:t>Operating (cash from customers, cash paid to suppliers and employees and tax authorities)</a:t>
            </a:r>
          </a:p>
          <a:p>
            <a:pPr lvl="1"/>
            <a:r>
              <a:rPr lang="en-US" sz="2000" dirty="0" smtClean="0"/>
              <a:t>Investing (capital expenditures, investments in securities)</a:t>
            </a:r>
          </a:p>
          <a:p>
            <a:pPr lvl="1"/>
            <a:r>
              <a:rPr lang="en-US" sz="2000" dirty="0" smtClean="0"/>
              <a:t>Financing (issuing and repaying debt, issuing and repurchasing stock, paying dividends)</a:t>
            </a:r>
          </a:p>
          <a:p>
            <a:r>
              <a:rPr lang="en-US" dirty="0" smtClean="0"/>
              <a:t>Create the statement of shareholders’ equity</a:t>
            </a:r>
          </a:p>
        </p:txBody>
      </p:sp>
    </p:spTree>
    <p:extLst>
      <p:ext uri="{BB962C8B-B14F-4D97-AF65-F5344CB8AC3E}">
        <p14:creationId xmlns:p14="http://schemas.microsoft.com/office/powerpoint/2010/main" val="1289681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Analyze and interpret</a:t>
            </a:r>
            <a:endParaRPr lang="en-US" dirty="0"/>
          </a:p>
        </p:txBody>
      </p:sp>
      <p:sp>
        <p:nvSpPr>
          <p:cNvPr id="3" name="Content Placeholder 2"/>
          <p:cNvSpPr>
            <a:spLocks noGrp="1"/>
          </p:cNvSpPr>
          <p:nvPr>
            <p:ph idx="1"/>
          </p:nvPr>
        </p:nvSpPr>
        <p:spPr/>
        <p:txBody>
          <a:bodyPr/>
          <a:lstStyle/>
          <a:p>
            <a:r>
              <a:rPr lang="en-US" dirty="0" smtClean="0"/>
              <a:t>Simple ratios</a:t>
            </a:r>
          </a:p>
          <a:p>
            <a:pPr lvl="1"/>
            <a:r>
              <a:rPr lang="en-US" sz="2000" dirty="0" smtClean="0"/>
              <a:t>Profitability (ROE, ROA, Gross Margin, etc.)</a:t>
            </a:r>
          </a:p>
          <a:p>
            <a:pPr lvl="1"/>
            <a:r>
              <a:rPr lang="en-US" sz="2000" dirty="0" smtClean="0"/>
              <a:t>Liquidity (Current Ratio, Receivable and Inventory Turnover, etc.)</a:t>
            </a:r>
          </a:p>
          <a:p>
            <a:pPr lvl="1"/>
            <a:r>
              <a:rPr lang="en-US" sz="2000" dirty="0" smtClean="0"/>
              <a:t>Solvency (Debt-to-Equity Ratios, Coverage Ratios, etc</a:t>
            </a:r>
            <a:r>
              <a:rPr lang="en-US" sz="2000" dirty="0" smtClean="0"/>
              <a:t>.)</a:t>
            </a:r>
            <a:endParaRPr lang="en-US" sz="2000" dirty="0" smtClean="0"/>
          </a:p>
          <a:p>
            <a:pPr lvl="1"/>
            <a:r>
              <a:rPr lang="en-US" sz="2000" dirty="0" smtClean="0"/>
              <a:t>Finding appropriate benchmarks</a:t>
            </a:r>
          </a:p>
          <a:p>
            <a:pPr lvl="1"/>
            <a:r>
              <a:rPr lang="en-US" sz="2000" dirty="0" smtClean="0"/>
              <a:t>How do transactions affect ratios?</a:t>
            </a:r>
          </a:p>
          <a:p>
            <a:endParaRPr lang="en-US" dirty="0" smtClean="0"/>
          </a:p>
          <a:p>
            <a:r>
              <a:rPr lang="en-US" dirty="0" smtClean="0"/>
              <a:t>Interpretation</a:t>
            </a:r>
          </a:p>
          <a:p>
            <a:endParaRPr lang="en-US" dirty="0" smtClean="0"/>
          </a:p>
          <a:p>
            <a:r>
              <a:rPr lang="en-US" dirty="0" smtClean="0"/>
              <a:t>Reverse engineering</a:t>
            </a:r>
            <a:endParaRPr lang="en-US" dirty="0"/>
          </a:p>
        </p:txBody>
      </p:sp>
    </p:spTree>
    <p:extLst>
      <p:ext uri="{BB962C8B-B14F-4D97-AF65-F5344CB8AC3E}">
        <p14:creationId xmlns:p14="http://schemas.microsoft.com/office/powerpoint/2010/main" val="3918330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57200" y="1462699"/>
            <a:ext cx="8490808" cy="4293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The income statement and indirect method operating cash flows from Peerless Corporation’s reports to shareholders are as follows:</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en-US" sz="16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en-US" sz="16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en-US" sz="16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en-US" sz="16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en-US" sz="16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For the period above:</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How much cash did Peerless collect from its customers?</a:t>
            </a:r>
          </a:p>
          <a:p>
            <a:pPr marL="0" marR="0" lvl="0" indent="0" algn="l" defTabSz="914400" rtl="0" eaLnBrk="0" fontAlgn="base" latinLnBrk="0" hangingPunct="0">
              <a:lnSpc>
                <a:spcPct val="150000"/>
              </a:lnSpc>
              <a:spcBef>
                <a:spcPct val="0"/>
              </a:spcBef>
              <a:spcAft>
                <a:spcPct val="0"/>
              </a:spcAft>
              <a:buClrTx/>
              <a:buSzTx/>
              <a:buFontTx/>
              <a:buNone/>
              <a:tabLst>
                <a:tab pos="457200" algn="l"/>
              </a:tabLst>
            </a:pPr>
            <a:r>
              <a:rPr lang="en-US" sz="1600" dirty="0">
                <a:latin typeface="Arial" pitchFamily="34" charset="0"/>
                <a:cs typeface="Arial" pitchFamily="34" charset="0"/>
              </a:rPr>
              <a:t>	</a:t>
            </a:r>
            <a:r>
              <a:rPr lang="en-US" sz="1600" dirty="0" smtClean="0">
                <a:latin typeface="Arial" pitchFamily="34" charset="0"/>
                <a:cs typeface="Arial" pitchFamily="34" charset="0"/>
              </a:rPr>
              <a:t>How much cash did Peerless pay for income taxes?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itle 1"/>
          <p:cNvSpPr>
            <a:spLocks noGrp="1"/>
          </p:cNvSpPr>
          <p:nvPr>
            <p:ph type="title"/>
          </p:nvPr>
        </p:nvSpPr>
        <p:spPr/>
        <p:txBody>
          <a:bodyPr/>
          <a:lstStyle/>
          <a:p>
            <a:r>
              <a:rPr lang="en-US" dirty="0" smtClean="0"/>
              <a:t>Sample exam question - 1</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553369016"/>
              </p:ext>
            </p:extLst>
          </p:nvPr>
        </p:nvGraphicFramePr>
        <p:xfrm>
          <a:off x="1079962" y="2183190"/>
          <a:ext cx="2550497" cy="2293540"/>
        </p:xfrm>
        <a:graphic>
          <a:graphicData uri="http://schemas.openxmlformats.org/drawingml/2006/table">
            <a:tbl>
              <a:tblPr firstRow="1" firstCol="1" bandRow="1">
                <a:tableStyleId>{5C22544A-7EE6-4342-B048-85BDC9FD1C3A}</a:tableStyleId>
              </a:tblPr>
              <a:tblGrid>
                <a:gridCol w="1899860"/>
                <a:gridCol w="650637"/>
              </a:tblGrid>
              <a:tr h="229354">
                <a:tc>
                  <a:txBody>
                    <a:bodyPr/>
                    <a:lstStyle/>
                    <a:p>
                      <a:pPr marL="0" marR="0">
                        <a:lnSpc>
                          <a:spcPct val="115000"/>
                        </a:lnSpc>
                        <a:spcBef>
                          <a:spcPts val="0"/>
                        </a:spcBef>
                        <a:spcAft>
                          <a:spcPts val="0"/>
                        </a:spcAft>
                        <a:tabLst>
                          <a:tab pos="457200" algn="l"/>
                        </a:tabLst>
                      </a:pPr>
                      <a:r>
                        <a:rPr lang="en-US" sz="1100" dirty="0">
                          <a:effectLst/>
                        </a:rPr>
                        <a:t>Income statement</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tabLst>
                          <a:tab pos="457200" algn="l"/>
                        </a:tabLst>
                      </a:pPr>
                      <a:r>
                        <a:rPr lang="en-US" sz="1100" dirty="0">
                          <a:effectLst/>
                        </a:rPr>
                        <a:t> </a:t>
                      </a:r>
                      <a:endParaRPr lang="en-US" sz="1100" dirty="0">
                        <a:effectLst/>
                        <a:latin typeface="Calibri"/>
                        <a:ea typeface="Calibri"/>
                        <a:cs typeface="Times New Roman"/>
                      </a:endParaRPr>
                    </a:p>
                  </a:txBody>
                  <a:tcPr marL="68580" marR="68580" marT="0" marB="0"/>
                </a:tc>
              </a:tr>
              <a:tr h="229354">
                <a:tc>
                  <a:txBody>
                    <a:bodyPr/>
                    <a:lstStyle/>
                    <a:p>
                      <a:pPr marL="0" marR="0">
                        <a:lnSpc>
                          <a:spcPct val="115000"/>
                        </a:lnSpc>
                        <a:spcBef>
                          <a:spcPts val="0"/>
                        </a:spcBef>
                        <a:spcAft>
                          <a:spcPts val="0"/>
                        </a:spcAft>
                        <a:tabLst>
                          <a:tab pos="457200" algn="l"/>
                        </a:tabLst>
                      </a:pPr>
                      <a:r>
                        <a:rPr lang="en-US" sz="1100" dirty="0">
                          <a:effectLst/>
                        </a:rPr>
                        <a:t>Revenue</a:t>
                      </a:r>
                      <a:endParaRPr lang="en-US" sz="11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tabLst>
                          <a:tab pos="457200" algn="l"/>
                        </a:tabLst>
                      </a:pPr>
                      <a:r>
                        <a:rPr lang="en-US" sz="1100" b="1" dirty="0">
                          <a:effectLst/>
                        </a:rPr>
                        <a:t>$400</a:t>
                      </a:r>
                      <a:endParaRPr lang="en-US" sz="1100" b="1" dirty="0">
                        <a:effectLst/>
                        <a:latin typeface="Calibri"/>
                        <a:ea typeface="Calibri"/>
                        <a:cs typeface="Times New Roman"/>
                      </a:endParaRPr>
                    </a:p>
                  </a:txBody>
                  <a:tcPr marL="68580" marR="68580" marT="0" marB="0"/>
                </a:tc>
              </a:tr>
              <a:tr h="229354">
                <a:tc>
                  <a:txBody>
                    <a:bodyPr/>
                    <a:lstStyle/>
                    <a:p>
                      <a:pPr marL="0" marR="0">
                        <a:lnSpc>
                          <a:spcPct val="115000"/>
                        </a:lnSpc>
                        <a:spcBef>
                          <a:spcPts val="0"/>
                        </a:spcBef>
                        <a:spcAft>
                          <a:spcPts val="0"/>
                        </a:spcAft>
                        <a:tabLst>
                          <a:tab pos="457200" algn="l"/>
                        </a:tabLst>
                      </a:pPr>
                      <a:r>
                        <a:rPr lang="en-US" sz="1100" dirty="0">
                          <a:effectLst/>
                        </a:rPr>
                        <a:t>Cost of goods sold</a:t>
                      </a:r>
                      <a:endParaRPr lang="en-US" sz="11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tabLst>
                          <a:tab pos="457200" algn="l"/>
                        </a:tabLst>
                      </a:pPr>
                      <a:r>
                        <a:rPr lang="en-US" sz="1100" b="1" u="sng" dirty="0" smtClean="0">
                          <a:effectLst/>
                        </a:rPr>
                        <a:t>215</a:t>
                      </a:r>
                      <a:endParaRPr lang="en-US" sz="1100" b="1" u="sng" dirty="0">
                        <a:effectLst/>
                        <a:latin typeface="Calibri"/>
                        <a:ea typeface="Calibri"/>
                        <a:cs typeface="Times New Roman"/>
                      </a:endParaRPr>
                    </a:p>
                  </a:txBody>
                  <a:tcPr marL="68580" marR="68580" marT="0" marB="0"/>
                </a:tc>
              </a:tr>
              <a:tr h="229354">
                <a:tc>
                  <a:txBody>
                    <a:bodyPr/>
                    <a:lstStyle/>
                    <a:p>
                      <a:pPr marL="0" marR="0">
                        <a:lnSpc>
                          <a:spcPct val="115000"/>
                        </a:lnSpc>
                        <a:spcBef>
                          <a:spcPts val="0"/>
                        </a:spcBef>
                        <a:spcAft>
                          <a:spcPts val="0"/>
                        </a:spcAft>
                        <a:tabLst>
                          <a:tab pos="457200" algn="l"/>
                        </a:tabLst>
                      </a:pPr>
                      <a:r>
                        <a:rPr lang="en-US" sz="1100" dirty="0">
                          <a:effectLst/>
                        </a:rPr>
                        <a:t>   Gross profit</a:t>
                      </a:r>
                      <a:endParaRPr lang="en-US" sz="11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tabLst>
                          <a:tab pos="457200" algn="l"/>
                        </a:tabLst>
                      </a:pPr>
                      <a:r>
                        <a:rPr lang="en-US" sz="1100" b="1" dirty="0">
                          <a:effectLst/>
                        </a:rPr>
                        <a:t>185</a:t>
                      </a:r>
                      <a:endParaRPr lang="en-US" sz="1100" b="1" dirty="0">
                        <a:effectLst/>
                        <a:latin typeface="Calibri"/>
                        <a:ea typeface="Calibri"/>
                        <a:cs typeface="Times New Roman"/>
                      </a:endParaRPr>
                    </a:p>
                  </a:txBody>
                  <a:tcPr marL="68580" marR="68580" marT="0" marB="0"/>
                </a:tc>
              </a:tr>
              <a:tr h="229354">
                <a:tc>
                  <a:txBody>
                    <a:bodyPr/>
                    <a:lstStyle/>
                    <a:p>
                      <a:pPr marL="0" marR="0">
                        <a:lnSpc>
                          <a:spcPct val="115000"/>
                        </a:lnSpc>
                        <a:spcBef>
                          <a:spcPts val="0"/>
                        </a:spcBef>
                        <a:spcAft>
                          <a:spcPts val="0"/>
                        </a:spcAft>
                        <a:tabLst>
                          <a:tab pos="457200" algn="l"/>
                        </a:tabLst>
                      </a:pPr>
                      <a:r>
                        <a:rPr lang="en-US" sz="1100" dirty="0">
                          <a:effectLst/>
                        </a:rPr>
                        <a:t>Operating expenses</a:t>
                      </a:r>
                      <a:endParaRPr lang="en-US" sz="11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tabLst>
                          <a:tab pos="457200" algn="l"/>
                        </a:tabLst>
                      </a:pPr>
                      <a:r>
                        <a:rPr lang="en-US" sz="1100" b="1" u="sng" dirty="0">
                          <a:effectLst/>
                        </a:rPr>
                        <a:t>110</a:t>
                      </a:r>
                      <a:endParaRPr lang="en-US" sz="1100" b="1" u="sng" dirty="0">
                        <a:effectLst/>
                        <a:latin typeface="Calibri"/>
                        <a:ea typeface="Calibri"/>
                        <a:cs typeface="Times New Roman"/>
                      </a:endParaRPr>
                    </a:p>
                  </a:txBody>
                  <a:tcPr marL="68580" marR="68580" marT="0" marB="0"/>
                </a:tc>
              </a:tr>
              <a:tr h="229354">
                <a:tc>
                  <a:txBody>
                    <a:bodyPr/>
                    <a:lstStyle/>
                    <a:p>
                      <a:pPr marL="0" marR="0">
                        <a:lnSpc>
                          <a:spcPct val="115000"/>
                        </a:lnSpc>
                        <a:spcBef>
                          <a:spcPts val="0"/>
                        </a:spcBef>
                        <a:spcAft>
                          <a:spcPts val="0"/>
                        </a:spcAft>
                        <a:tabLst>
                          <a:tab pos="457200" algn="l"/>
                        </a:tabLst>
                      </a:pPr>
                      <a:r>
                        <a:rPr lang="en-US" sz="1100" dirty="0">
                          <a:effectLst/>
                        </a:rPr>
                        <a:t>   Operating income</a:t>
                      </a:r>
                      <a:endParaRPr lang="en-US" sz="11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tabLst>
                          <a:tab pos="457200" algn="l"/>
                        </a:tabLst>
                      </a:pPr>
                      <a:r>
                        <a:rPr lang="en-US" sz="1100" b="1" dirty="0">
                          <a:effectLst/>
                        </a:rPr>
                        <a:t>75</a:t>
                      </a:r>
                      <a:endParaRPr lang="en-US" sz="1100" b="1" dirty="0">
                        <a:effectLst/>
                        <a:latin typeface="Calibri"/>
                        <a:ea typeface="Calibri"/>
                        <a:cs typeface="Times New Roman"/>
                      </a:endParaRPr>
                    </a:p>
                  </a:txBody>
                  <a:tcPr marL="68580" marR="68580" marT="0" marB="0"/>
                </a:tc>
              </a:tr>
              <a:tr h="229354">
                <a:tc>
                  <a:txBody>
                    <a:bodyPr/>
                    <a:lstStyle/>
                    <a:p>
                      <a:pPr marL="0" marR="0">
                        <a:lnSpc>
                          <a:spcPct val="115000"/>
                        </a:lnSpc>
                        <a:spcBef>
                          <a:spcPts val="0"/>
                        </a:spcBef>
                        <a:spcAft>
                          <a:spcPts val="0"/>
                        </a:spcAft>
                        <a:tabLst>
                          <a:tab pos="457200" algn="l"/>
                        </a:tabLst>
                      </a:pPr>
                      <a:r>
                        <a:rPr lang="en-US" sz="1100" dirty="0">
                          <a:effectLst/>
                        </a:rPr>
                        <a:t>Interest expense</a:t>
                      </a:r>
                      <a:endParaRPr lang="en-US" sz="11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tabLst>
                          <a:tab pos="457200" algn="l"/>
                        </a:tabLst>
                      </a:pPr>
                      <a:r>
                        <a:rPr lang="en-US" sz="1100" b="1" u="sng" dirty="0">
                          <a:effectLst/>
                        </a:rPr>
                        <a:t>25</a:t>
                      </a:r>
                      <a:endParaRPr lang="en-US" sz="1100" b="1" u="sng" dirty="0">
                        <a:effectLst/>
                        <a:latin typeface="Calibri"/>
                        <a:ea typeface="Calibri"/>
                        <a:cs typeface="Times New Roman"/>
                      </a:endParaRPr>
                    </a:p>
                  </a:txBody>
                  <a:tcPr marL="68580" marR="68580" marT="0" marB="0"/>
                </a:tc>
              </a:tr>
              <a:tr h="229354">
                <a:tc>
                  <a:txBody>
                    <a:bodyPr/>
                    <a:lstStyle/>
                    <a:p>
                      <a:pPr marL="0" marR="0">
                        <a:lnSpc>
                          <a:spcPct val="115000"/>
                        </a:lnSpc>
                        <a:spcBef>
                          <a:spcPts val="0"/>
                        </a:spcBef>
                        <a:spcAft>
                          <a:spcPts val="0"/>
                        </a:spcAft>
                        <a:tabLst>
                          <a:tab pos="457200" algn="l"/>
                        </a:tabLst>
                      </a:pPr>
                      <a:r>
                        <a:rPr lang="en-US" sz="1100" dirty="0">
                          <a:effectLst/>
                        </a:rPr>
                        <a:t>   Income before taxes</a:t>
                      </a:r>
                      <a:endParaRPr lang="en-US" sz="11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tabLst>
                          <a:tab pos="457200" algn="l"/>
                        </a:tabLst>
                      </a:pPr>
                      <a:r>
                        <a:rPr lang="en-US" sz="1100" b="1" dirty="0">
                          <a:effectLst/>
                        </a:rPr>
                        <a:t>50</a:t>
                      </a:r>
                      <a:endParaRPr lang="en-US" sz="1100" b="1" dirty="0">
                        <a:effectLst/>
                        <a:latin typeface="Calibri"/>
                        <a:ea typeface="Calibri"/>
                        <a:cs typeface="Times New Roman"/>
                      </a:endParaRPr>
                    </a:p>
                  </a:txBody>
                  <a:tcPr marL="68580" marR="68580" marT="0" marB="0"/>
                </a:tc>
              </a:tr>
              <a:tr h="229354">
                <a:tc>
                  <a:txBody>
                    <a:bodyPr/>
                    <a:lstStyle/>
                    <a:p>
                      <a:pPr marL="0" marR="0">
                        <a:lnSpc>
                          <a:spcPct val="115000"/>
                        </a:lnSpc>
                        <a:spcBef>
                          <a:spcPts val="0"/>
                        </a:spcBef>
                        <a:spcAft>
                          <a:spcPts val="0"/>
                        </a:spcAft>
                        <a:tabLst>
                          <a:tab pos="457200" algn="l"/>
                        </a:tabLst>
                      </a:pPr>
                      <a:r>
                        <a:rPr lang="en-US" sz="1100" dirty="0">
                          <a:effectLst/>
                        </a:rPr>
                        <a:t>Income tax expense</a:t>
                      </a:r>
                      <a:endParaRPr lang="en-US" sz="11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tabLst>
                          <a:tab pos="457200" algn="l"/>
                        </a:tabLst>
                      </a:pPr>
                      <a:r>
                        <a:rPr lang="en-US" sz="1100" b="1" u="sng" dirty="0">
                          <a:effectLst/>
                        </a:rPr>
                        <a:t>15</a:t>
                      </a:r>
                      <a:endParaRPr lang="en-US" sz="1100" b="1" u="sng" dirty="0">
                        <a:effectLst/>
                        <a:latin typeface="Calibri"/>
                        <a:ea typeface="Calibri"/>
                        <a:cs typeface="Times New Roman"/>
                      </a:endParaRPr>
                    </a:p>
                  </a:txBody>
                  <a:tcPr marL="68580" marR="68580" marT="0" marB="0"/>
                </a:tc>
              </a:tr>
              <a:tr h="229354">
                <a:tc>
                  <a:txBody>
                    <a:bodyPr/>
                    <a:lstStyle/>
                    <a:p>
                      <a:pPr marL="0" marR="0">
                        <a:lnSpc>
                          <a:spcPct val="115000"/>
                        </a:lnSpc>
                        <a:spcBef>
                          <a:spcPts val="0"/>
                        </a:spcBef>
                        <a:spcAft>
                          <a:spcPts val="0"/>
                        </a:spcAft>
                        <a:tabLst>
                          <a:tab pos="457200" algn="l"/>
                        </a:tabLst>
                      </a:pPr>
                      <a:r>
                        <a:rPr lang="en-US" sz="1100" dirty="0">
                          <a:effectLst/>
                        </a:rPr>
                        <a:t>   Net income</a:t>
                      </a:r>
                      <a:endParaRPr lang="en-US" sz="11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tabLst>
                          <a:tab pos="457200" algn="l"/>
                        </a:tabLst>
                      </a:pPr>
                      <a:r>
                        <a:rPr lang="en-US" sz="1100" b="1" dirty="0">
                          <a:effectLst/>
                        </a:rPr>
                        <a:t>$ 35</a:t>
                      </a:r>
                      <a:endParaRPr lang="en-US" sz="1100" b="1" dirty="0">
                        <a:effectLst/>
                        <a:latin typeface="Calibri"/>
                        <a:ea typeface="Calibri"/>
                        <a:cs typeface="Times New Roman"/>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90957455"/>
              </p:ext>
            </p:extLst>
          </p:nvPr>
        </p:nvGraphicFramePr>
        <p:xfrm>
          <a:off x="4032712" y="2183190"/>
          <a:ext cx="3656580" cy="2293540"/>
        </p:xfrm>
        <a:graphic>
          <a:graphicData uri="http://schemas.openxmlformats.org/drawingml/2006/table">
            <a:tbl>
              <a:tblPr firstRow="1" firstCol="1" bandRow="1">
                <a:tableStyleId>{5C22544A-7EE6-4342-B048-85BDC9FD1C3A}</a:tableStyleId>
              </a:tblPr>
              <a:tblGrid>
                <a:gridCol w="2992930"/>
                <a:gridCol w="663650"/>
              </a:tblGrid>
              <a:tr h="229354">
                <a:tc>
                  <a:txBody>
                    <a:bodyPr/>
                    <a:lstStyle/>
                    <a:p>
                      <a:pPr marL="0" marR="0">
                        <a:lnSpc>
                          <a:spcPct val="115000"/>
                        </a:lnSpc>
                        <a:spcBef>
                          <a:spcPts val="0"/>
                        </a:spcBef>
                        <a:spcAft>
                          <a:spcPts val="0"/>
                        </a:spcAft>
                        <a:tabLst>
                          <a:tab pos="457200" algn="l"/>
                        </a:tabLst>
                      </a:pPr>
                      <a:r>
                        <a:rPr lang="en-US" sz="1100" dirty="0">
                          <a:effectLst/>
                        </a:rPr>
                        <a:t>Cash from operations</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tabLst>
                          <a:tab pos="457200" algn="l"/>
                        </a:tabLst>
                      </a:pPr>
                      <a:r>
                        <a:rPr lang="en-US" sz="1100" dirty="0">
                          <a:effectLst/>
                        </a:rPr>
                        <a:t> </a:t>
                      </a:r>
                      <a:endParaRPr lang="en-US" sz="1100" dirty="0">
                        <a:effectLst/>
                        <a:latin typeface="Calibri"/>
                        <a:ea typeface="Calibri"/>
                        <a:cs typeface="Times New Roman"/>
                      </a:endParaRPr>
                    </a:p>
                  </a:txBody>
                  <a:tcPr marL="68580" marR="68580" marT="0" marB="0"/>
                </a:tc>
              </a:tr>
              <a:tr h="229354">
                <a:tc>
                  <a:txBody>
                    <a:bodyPr/>
                    <a:lstStyle/>
                    <a:p>
                      <a:pPr marL="0" marR="0">
                        <a:lnSpc>
                          <a:spcPct val="115000"/>
                        </a:lnSpc>
                        <a:spcBef>
                          <a:spcPts val="0"/>
                        </a:spcBef>
                        <a:spcAft>
                          <a:spcPts val="0"/>
                        </a:spcAft>
                        <a:tabLst>
                          <a:tab pos="457200" algn="l"/>
                        </a:tabLst>
                      </a:pPr>
                      <a:r>
                        <a:rPr lang="en-US" sz="1100" b="1" dirty="0">
                          <a:solidFill>
                            <a:schemeClr val="bg1"/>
                          </a:solidFill>
                          <a:effectLst/>
                        </a:rPr>
                        <a:t>Net income</a:t>
                      </a:r>
                      <a:endParaRPr lang="en-US" sz="1100" b="1" dirty="0">
                        <a:solidFill>
                          <a:schemeClr val="bg1"/>
                        </a:solidFill>
                        <a:effectLst/>
                        <a:latin typeface="Calibri"/>
                        <a:ea typeface="Calibri"/>
                        <a:cs typeface="Times New Roman"/>
                      </a:endParaRPr>
                    </a:p>
                  </a:txBody>
                  <a:tcPr marL="68580" marR="68580" marT="0" marB="0">
                    <a:solidFill>
                      <a:schemeClr val="accent1"/>
                    </a:solidFill>
                  </a:tcPr>
                </a:tc>
                <a:tc>
                  <a:txBody>
                    <a:bodyPr/>
                    <a:lstStyle/>
                    <a:p>
                      <a:pPr marL="0" marR="0" algn="r">
                        <a:lnSpc>
                          <a:spcPct val="115000"/>
                        </a:lnSpc>
                        <a:spcBef>
                          <a:spcPts val="0"/>
                        </a:spcBef>
                        <a:spcAft>
                          <a:spcPts val="0"/>
                        </a:spcAft>
                        <a:tabLst>
                          <a:tab pos="457200" algn="l"/>
                        </a:tabLst>
                      </a:pPr>
                      <a:r>
                        <a:rPr lang="en-US" sz="1100" b="1" dirty="0">
                          <a:effectLst/>
                        </a:rPr>
                        <a:t>$ 35</a:t>
                      </a:r>
                      <a:endParaRPr lang="en-US" sz="1100" b="1" dirty="0">
                        <a:effectLst/>
                        <a:latin typeface="Calibri"/>
                        <a:ea typeface="Calibri"/>
                        <a:cs typeface="Times New Roman"/>
                      </a:endParaRPr>
                    </a:p>
                  </a:txBody>
                  <a:tcPr marL="68580" marR="68580" marT="0" marB="0"/>
                </a:tc>
              </a:tr>
              <a:tr h="229354">
                <a:tc>
                  <a:txBody>
                    <a:bodyPr/>
                    <a:lstStyle/>
                    <a:p>
                      <a:pPr marL="0" marR="0">
                        <a:lnSpc>
                          <a:spcPct val="115000"/>
                        </a:lnSpc>
                        <a:spcBef>
                          <a:spcPts val="0"/>
                        </a:spcBef>
                        <a:spcAft>
                          <a:spcPts val="0"/>
                        </a:spcAft>
                        <a:tabLst>
                          <a:tab pos="457200" algn="l"/>
                        </a:tabLst>
                      </a:pPr>
                      <a:r>
                        <a:rPr lang="en-US" sz="1100" b="1" dirty="0">
                          <a:solidFill>
                            <a:schemeClr val="bg1"/>
                          </a:solidFill>
                          <a:effectLst/>
                        </a:rPr>
                        <a:t>Plus depreciation expense</a:t>
                      </a:r>
                      <a:endParaRPr lang="en-US" sz="1100" b="1" dirty="0">
                        <a:solidFill>
                          <a:schemeClr val="bg1"/>
                        </a:solidFill>
                        <a:effectLst/>
                        <a:latin typeface="Calibri"/>
                        <a:ea typeface="Calibri"/>
                        <a:cs typeface="Times New Roman"/>
                      </a:endParaRPr>
                    </a:p>
                  </a:txBody>
                  <a:tcPr marL="68580" marR="68580" marT="0" marB="0">
                    <a:solidFill>
                      <a:schemeClr val="accent1"/>
                    </a:solidFill>
                  </a:tcPr>
                </a:tc>
                <a:tc>
                  <a:txBody>
                    <a:bodyPr/>
                    <a:lstStyle/>
                    <a:p>
                      <a:pPr marL="0" marR="0" algn="r">
                        <a:lnSpc>
                          <a:spcPct val="115000"/>
                        </a:lnSpc>
                        <a:spcBef>
                          <a:spcPts val="0"/>
                        </a:spcBef>
                        <a:spcAft>
                          <a:spcPts val="0"/>
                        </a:spcAft>
                        <a:tabLst>
                          <a:tab pos="457200" algn="l"/>
                        </a:tabLst>
                      </a:pPr>
                      <a:r>
                        <a:rPr lang="en-US" sz="1100" b="1" dirty="0">
                          <a:effectLst/>
                        </a:rPr>
                        <a:t>70</a:t>
                      </a:r>
                      <a:endParaRPr lang="en-US" sz="1100" b="1" dirty="0">
                        <a:effectLst/>
                        <a:latin typeface="Calibri"/>
                        <a:ea typeface="Calibri"/>
                        <a:cs typeface="Times New Roman"/>
                      </a:endParaRPr>
                    </a:p>
                  </a:txBody>
                  <a:tcPr marL="68580" marR="68580" marT="0" marB="0"/>
                </a:tc>
              </a:tr>
              <a:tr h="229354">
                <a:tc>
                  <a:txBody>
                    <a:bodyPr/>
                    <a:lstStyle/>
                    <a:p>
                      <a:pPr marL="0" marR="0">
                        <a:lnSpc>
                          <a:spcPct val="115000"/>
                        </a:lnSpc>
                        <a:spcBef>
                          <a:spcPts val="0"/>
                        </a:spcBef>
                        <a:spcAft>
                          <a:spcPts val="0"/>
                        </a:spcAft>
                        <a:tabLst>
                          <a:tab pos="457200" algn="l"/>
                        </a:tabLst>
                      </a:pPr>
                      <a:r>
                        <a:rPr lang="en-US" sz="1100" b="1" dirty="0">
                          <a:solidFill>
                            <a:schemeClr val="bg1"/>
                          </a:solidFill>
                          <a:effectLst/>
                        </a:rPr>
                        <a:t>Operating asset adjustments</a:t>
                      </a:r>
                      <a:endParaRPr lang="en-US" sz="1100" b="1" dirty="0">
                        <a:solidFill>
                          <a:schemeClr val="bg1"/>
                        </a:solidFill>
                        <a:effectLst/>
                        <a:latin typeface="Calibri"/>
                        <a:ea typeface="Calibri"/>
                        <a:cs typeface="Times New Roman"/>
                      </a:endParaRPr>
                    </a:p>
                  </a:txBody>
                  <a:tcPr marL="68580" marR="68580" marT="0" marB="0">
                    <a:solidFill>
                      <a:schemeClr val="accent1"/>
                    </a:solidFill>
                  </a:tcPr>
                </a:tc>
                <a:tc>
                  <a:txBody>
                    <a:bodyPr/>
                    <a:lstStyle/>
                    <a:p>
                      <a:pPr marL="0" marR="0" algn="r">
                        <a:lnSpc>
                          <a:spcPct val="115000"/>
                        </a:lnSpc>
                        <a:spcBef>
                          <a:spcPts val="0"/>
                        </a:spcBef>
                        <a:spcAft>
                          <a:spcPts val="0"/>
                        </a:spcAft>
                        <a:tabLst>
                          <a:tab pos="457200" algn="l"/>
                        </a:tabLst>
                      </a:pPr>
                      <a:r>
                        <a:rPr lang="en-US" sz="1100" b="1" dirty="0">
                          <a:effectLst/>
                        </a:rPr>
                        <a:t> </a:t>
                      </a:r>
                      <a:endParaRPr lang="en-US" sz="1100" b="1" dirty="0">
                        <a:effectLst/>
                        <a:latin typeface="Calibri"/>
                        <a:ea typeface="Calibri"/>
                        <a:cs typeface="Times New Roman"/>
                      </a:endParaRPr>
                    </a:p>
                  </a:txBody>
                  <a:tcPr marL="68580" marR="68580" marT="0" marB="0"/>
                </a:tc>
              </a:tr>
              <a:tr h="229354">
                <a:tc>
                  <a:txBody>
                    <a:bodyPr/>
                    <a:lstStyle/>
                    <a:p>
                      <a:pPr marL="0" marR="0">
                        <a:lnSpc>
                          <a:spcPct val="115000"/>
                        </a:lnSpc>
                        <a:spcBef>
                          <a:spcPts val="0"/>
                        </a:spcBef>
                        <a:spcAft>
                          <a:spcPts val="0"/>
                        </a:spcAft>
                        <a:tabLst>
                          <a:tab pos="457200" algn="l"/>
                        </a:tabLst>
                      </a:pPr>
                      <a:r>
                        <a:rPr lang="en-US" sz="1100" b="1" dirty="0">
                          <a:solidFill>
                            <a:schemeClr val="bg1"/>
                          </a:solidFill>
                          <a:effectLst/>
                        </a:rPr>
                        <a:t>   Less increase in accounts receivable</a:t>
                      </a:r>
                      <a:endParaRPr lang="en-US" sz="1100" b="1" dirty="0">
                        <a:solidFill>
                          <a:schemeClr val="bg1"/>
                        </a:solidFill>
                        <a:effectLst/>
                        <a:latin typeface="Calibri"/>
                        <a:ea typeface="Calibri"/>
                        <a:cs typeface="Times New Roman"/>
                      </a:endParaRPr>
                    </a:p>
                  </a:txBody>
                  <a:tcPr marL="68580" marR="68580" marT="0" marB="0">
                    <a:solidFill>
                      <a:schemeClr val="accent1"/>
                    </a:solidFill>
                  </a:tcPr>
                </a:tc>
                <a:tc>
                  <a:txBody>
                    <a:bodyPr/>
                    <a:lstStyle/>
                    <a:p>
                      <a:pPr marL="0" marR="0" algn="r">
                        <a:lnSpc>
                          <a:spcPct val="115000"/>
                        </a:lnSpc>
                        <a:spcBef>
                          <a:spcPts val="0"/>
                        </a:spcBef>
                        <a:spcAft>
                          <a:spcPts val="0"/>
                        </a:spcAft>
                        <a:tabLst>
                          <a:tab pos="457200" algn="l"/>
                        </a:tabLst>
                      </a:pPr>
                      <a:r>
                        <a:rPr lang="en-US" sz="1100" b="1" dirty="0">
                          <a:effectLst/>
                        </a:rPr>
                        <a:t>-25</a:t>
                      </a:r>
                      <a:endParaRPr lang="en-US" sz="1100" b="1" dirty="0">
                        <a:effectLst/>
                        <a:latin typeface="Calibri"/>
                        <a:ea typeface="Calibri"/>
                        <a:cs typeface="Times New Roman"/>
                      </a:endParaRPr>
                    </a:p>
                  </a:txBody>
                  <a:tcPr marL="68580" marR="68580" marT="0" marB="0"/>
                </a:tc>
              </a:tr>
              <a:tr h="229354">
                <a:tc>
                  <a:txBody>
                    <a:bodyPr/>
                    <a:lstStyle/>
                    <a:p>
                      <a:pPr marL="0" marR="0">
                        <a:lnSpc>
                          <a:spcPct val="115000"/>
                        </a:lnSpc>
                        <a:spcBef>
                          <a:spcPts val="0"/>
                        </a:spcBef>
                        <a:spcAft>
                          <a:spcPts val="0"/>
                        </a:spcAft>
                        <a:tabLst>
                          <a:tab pos="457200" algn="l"/>
                        </a:tabLst>
                      </a:pPr>
                      <a:r>
                        <a:rPr lang="en-US" sz="1100" b="1" dirty="0">
                          <a:solidFill>
                            <a:schemeClr val="bg1"/>
                          </a:solidFill>
                          <a:effectLst/>
                        </a:rPr>
                        <a:t>   Less increase in inventories</a:t>
                      </a:r>
                      <a:endParaRPr lang="en-US" sz="1100" b="1" dirty="0">
                        <a:solidFill>
                          <a:schemeClr val="bg1"/>
                        </a:solidFill>
                        <a:effectLst/>
                        <a:latin typeface="Calibri"/>
                        <a:ea typeface="Calibri"/>
                        <a:cs typeface="Times New Roman"/>
                      </a:endParaRPr>
                    </a:p>
                  </a:txBody>
                  <a:tcPr marL="68580" marR="68580" marT="0" marB="0">
                    <a:solidFill>
                      <a:schemeClr val="accent1"/>
                    </a:solidFill>
                  </a:tcPr>
                </a:tc>
                <a:tc>
                  <a:txBody>
                    <a:bodyPr/>
                    <a:lstStyle/>
                    <a:p>
                      <a:pPr marL="0" marR="0" algn="r">
                        <a:lnSpc>
                          <a:spcPct val="115000"/>
                        </a:lnSpc>
                        <a:spcBef>
                          <a:spcPts val="0"/>
                        </a:spcBef>
                        <a:spcAft>
                          <a:spcPts val="0"/>
                        </a:spcAft>
                        <a:tabLst>
                          <a:tab pos="457200" algn="l"/>
                        </a:tabLst>
                      </a:pPr>
                      <a:r>
                        <a:rPr lang="en-US" sz="1100" b="1" dirty="0">
                          <a:effectLst/>
                        </a:rPr>
                        <a:t>-50</a:t>
                      </a:r>
                      <a:endParaRPr lang="en-US" sz="1100" b="1" dirty="0">
                        <a:effectLst/>
                        <a:latin typeface="Calibri"/>
                        <a:ea typeface="Calibri"/>
                        <a:cs typeface="Times New Roman"/>
                      </a:endParaRPr>
                    </a:p>
                  </a:txBody>
                  <a:tcPr marL="68580" marR="68580" marT="0" marB="0"/>
                </a:tc>
              </a:tr>
              <a:tr h="229354">
                <a:tc>
                  <a:txBody>
                    <a:bodyPr/>
                    <a:lstStyle/>
                    <a:p>
                      <a:pPr marL="0" marR="0">
                        <a:lnSpc>
                          <a:spcPct val="115000"/>
                        </a:lnSpc>
                        <a:spcBef>
                          <a:spcPts val="0"/>
                        </a:spcBef>
                        <a:spcAft>
                          <a:spcPts val="0"/>
                        </a:spcAft>
                        <a:tabLst>
                          <a:tab pos="457200" algn="l"/>
                        </a:tabLst>
                      </a:pPr>
                      <a:r>
                        <a:rPr lang="en-US" sz="1100" b="1" dirty="0">
                          <a:solidFill>
                            <a:schemeClr val="bg1"/>
                          </a:solidFill>
                          <a:effectLst/>
                        </a:rPr>
                        <a:t>   Less increase in prepaid rent</a:t>
                      </a:r>
                      <a:endParaRPr lang="en-US" sz="1100" b="1" dirty="0">
                        <a:solidFill>
                          <a:schemeClr val="bg1"/>
                        </a:solidFill>
                        <a:effectLst/>
                        <a:latin typeface="Calibri"/>
                        <a:ea typeface="Calibri"/>
                        <a:cs typeface="Times New Roman"/>
                      </a:endParaRPr>
                    </a:p>
                  </a:txBody>
                  <a:tcPr marL="68580" marR="68580" marT="0" marB="0">
                    <a:solidFill>
                      <a:schemeClr val="accent1"/>
                    </a:solidFill>
                  </a:tcPr>
                </a:tc>
                <a:tc>
                  <a:txBody>
                    <a:bodyPr/>
                    <a:lstStyle/>
                    <a:p>
                      <a:pPr marL="0" marR="0" algn="r">
                        <a:lnSpc>
                          <a:spcPct val="115000"/>
                        </a:lnSpc>
                        <a:spcBef>
                          <a:spcPts val="0"/>
                        </a:spcBef>
                        <a:spcAft>
                          <a:spcPts val="0"/>
                        </a:spcAft>
                        <a:tabLst>
                          <a:tab pos="457200" algn="l"/>
                        </a:tabLst>
                      </a:pPr>
                      <a:r>
                        <a:rPr lang="en-US" sz="1100" b="1" dirty="0">
                          <a:effectLst/>
                        </a:rPr>
                        <a:t>-5</a:t>
                      </a:r>
                      <a:endParaRPr lang="en-US" sz="1100" b="1" dirty="0">
                        <a:effectLst/>
                        <a:latin typeface="Calibri"/>
                        <a:ea typeface="Calibri"/>
                        <a:cs typeface="Times New Roman"/>
                      </a:endParaRPr>
                    </a:p>
                  </a:txBody>
                  <a:tcPr marL="68580" marR="68580" marT="0" marB="0"/>
                </a:tc>
              </a:tr>
              <a:tr h="229354">
                <a:tc>
                  <a:txBody>
                    <a:bodyPr/>
                    <a:lstStyle/>
                    <a:p>
                      <a:pPr marL="0" marR="0">
                        <a:lnSpc>
                          <a:spcPct val="115000"/>
                        </a:lnSpc>
                        <a:spcBef>
                          <a:spcPts val="0"/>
                        </a:spcBef>
                        <a:spcAft>
                          <a:spcPts val="0"/>
                        </a:spcAft>
                        <a:tabLst>
                          <a:tab pos="457200" algn="l"/>
                        </a:tabLst>
                      </a:pPr>
                      <a:r>
                        <a:rPr lang="en-US" sz="1100" b="1" dirty="0">
                          <a:solidFill>
                            <a:schemeClr val="bg1"/>
                          </a:solidFill>
                          <a:effectLst/>
                        </a:rPr>
                        <a:t>   Plus increase in accounts payable</a:t>
                      </a:r>
                      <a:endParaRPr lang="en-US" sz="1100" b="1" dirty="0">
                        <a:solidFill>
                          <a:schemeClr val="bg1"/>
                        </a:solidFill>
                        <a:effectLst/>
                        <a:latin typeface="Calibri"/>
                        <a:ea typeface="Calibri"/>
                        <a:cs typeface="Times New Roman"/>
                      </a:endParaRPr>
                    </a:p>
                  </a:txBody>
                  <a:tcPr marL="68580" marR="68580" marT="0" marB="0">
                    <a:solidFill>
                      <a:schemeClr val="accent1"/>
                    </a:solidFill>
                  </a:tcPr>
                </a:tc>
                <a:tc>
                  <a:txBody>
                    <a:bodyPr/>
                    <a:lstStyle/>
                    <a:p>
                      <a:pPr marL="0" marR="0" algn="r">
                        <a:lnSpc>
                          <a:spcPct val="115000"/>
                        </a:lnSpc>
                        <a:spcBef>
                          <a:spcPts val="0"/>
                        </a:spcBef>
                        <a:spcAft>
                          <a:spcPts val="0"/>
                        </a:spcAft>
                        <a:tabLst>
                          <a:tab pos="457200" algn="l"/>
                        </a:tabLst>
                      </a:pPr>
                      <a:r>
                        <a:rPr lang="en-US" sz="1100" b="1" dirty="0">
                          <a:effectLst/>
                        </a:rPr>
                        <a:t>+65</a:t>
                      </a:r>
                      <a:endParaRPr lang="en-US" sz="1100" b="1" dirty="0">
                        <a:effectLst/>
                        <a:latin typeface="Calibri"/>
                        <a:ea typeface="Calibri"/>
                        <a:cs typeface="Times New Roman"/>
                      </a:endParaRPr>
                    </a:p>
                  </a:txBody>
                  <a:tcPr marL="68580" marR="68580" marT="0" marB="0"/>
                </a:tc>
              </a:tr>
              <a:tr h="229354">
                <a:tc>
                  <a:txBody>
                    <a:bodyPr/>
                    <a:lstStyle/>
                    <a:p>
                      <a:pPr marL="0" marR="0">
                        <a:lnSpc>
                          <a:spcPct val="115000"/>
                        </a:lnSpc>
                        <a:spcBef>
                          <a:spcPts val="0"/>
                        </a:spcBef>
                        <a:spcAft>
                          <a:spcPts val="0"/>
                        </a:spcAft>
                        <a:tabLst>
                          <a:tab pos="457200" algn="l"/>
                        </a:tabLst>
                      </a:pPr>
                      <a:r>
                        <a:rPr lang="en-US" sz="1100" b="1" dirty="0">
                          <a:solidFill>
                            <a:schemeClr val="bg1"/>
                          </a:solidFill>
                          <a:effectLst/>
                        </a:rPr>
                        <a:t>   Plus increase in income tax payable</a:t>
                      </a:r>
                      <a:endParaRPr lang="en-US" sz="1100" b="1" dirty="0">
                        <a:solidFill>
                          <a:schemeClr val="bg1"/>
                        </a:solidFill>
                        <a:effectLst/>
                        <a:latin typeface="Calibri"/>
                        <a:ea typeface="Calibri"/>
                        <a:cs typeface="Times New Roman"/>
                      </a:endParaRPr>
                    </a:p>
                  </a:txBody>
                  <a:tcPr marL="68580" marR="68580" marT="0" marB="0">
                    <a:solidFill>
                      <a:schemeClr val="accent1"/>
                    </a:solidFill>
                  </a:tcPr>
                </a:tc>
                <a:tc>
                  <a:txBody>
                    <a:bodyPr/>
                    <a:lstStyle/>
                    <a:p>
                      <a:pPr marL="0" marR="0" algn="r">
                        <a:lnSpc>
                          <a:spcPct val="115000"/>
                        </a:lnSpc>
                        <a:spcBef>
                          <a:spcPts val="0"/>
                        </a:spcBef>
                        <a:spcAft>
                          <a:spcPts val="0"/>
                        </a:spcAft>
                        <a:tabLst>
                          <a:tab pos="457200" algn="l"/>
                        </a:tabLst>
                      </a:pPr>
                      <a:r>
                        <a:rPr lang="en-US" sz="1100" b="1" u="sng" dirty="0">
                          <a:effectLst/>
                        </a:rPr>
                        <a:t>+5</a:t>
                      </a:r>
                      <a:endParaRPr lang="en-US" sz="1100" b="1" u="sng" dirty="0">
                        <a:effectLst/>
                        <a:latin typeface="Calibri"/>
                        <a:ea typeface="Calibri"/>
                        <a:cs typeface="Times New Roman"/>
                      </a:endParaRPr>
                    </a:p>
                  </a:txBody>
                  <a:tcPr marL="68580" marR="68580" marT="0" marB="0"/>
                </a:tc>
              </a:tr>
              <a:tr h="229354">
                <a:tc>
                  <a:txBody>
                    <a:bodyPr/>
                    <a:lstStyle/>
                    <a:p>
                      <a:pPr marL="0" marR="0">
                        <a:lnSpc>
                          <a:spcPct val="115000"/>
                        </a:lnSpc>
                        <a:spcBef>
                          <a:spcPts val="0"/>
                        </a:spcBef>
                        <a:spcAft>
                          <a:spcPts val="0"/>
                        </a:spcAft>
                        <a:tabLst>
                          <a:tab pos="457200" algn="l"/>
                        </a:tabLst>
                      </a:pPr>
                      <a:r>
                        <a:rPr lang="en-US" sz="1100" b="1" dirty="0">
                          <a:solidFill>
                            <a:schemeClr val="bg1"/>
                          </a:solidFill>
                          <a:effectLst/>
                        </a:rPr>
                        <a:t>Cash from operations</a:t>
                      </a:r>
                      <a:endParaRPr lang="en-US" sz="1100" b="1" dirty="0">
                        <a:solidFill>
                          <a:schemeClr val="bg1"/>
                        </a:solidFill>
                        <a:effectLst/>
                        <a:latin typeface="Calibri"/>
                        <a:ea typeface="Calibri"/>
                        <a:cs typeface="Times New Roman"/>
                      </a:endParaRPr>
                    </a:p>
                  </a:txBody>
                  <a:tcPr marL="68580" marR="68580" marT="0" marB="0">
                    <a:solidFill>
                      <a:schemeClr val="accent1"/>
                    </a:solidFill>
                  </a:tcPr>
                </a:tc>
                <a:tc>
                  <a:txBody>
                    <a:bodyPr/>
                    <a:lstStyle/>
                    <a:p>
                      <a:pPr marL="0" marR="0" algn="r">
                        <a:lnSpc>
                          <a:spcPct val="115000"/>
                        </a:lnSpc>
                        <a:spcBef>
                          <a:spcPts val="0"/>
                        </a:spcBef>
                        <a:spcAft>
                          <a:spcPts val="0"/>
                        </a:spcAft>
                        <a:tabLst>
                          <a:tab pos="457200" algn="l"/>
                        </a:tabLst>
                      </a:pPr>
                      <a:r>
                        <a:rPr lang="en-US" sz="1100" b="1" dirty="0">
                          <a:effectLst/>
                        </a:rPr>
                        <a:t>$ 95</a:t>
                      </a:r>
                      <a:endParaRPr lang="en-US" sz="1100" b="1"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1854230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361</TotalTime>
  <Words>1134</Words>
  <Application>Microsoft Office PowerPoint</Application>
  <PresentationFormat>On-screen Show (4:3)</PresentationFormat>
  <Paragraphs>200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ACCT 430 Accounting for Management Decisions</vt:lpstr>
      <vt:lpstr>Course Objectives</vt:lpstr>
      <vt:lpstr>Financial Statements</vt:lpstr>
      <vt:lpstr>PowerPoint Presentation</vt:lpstr>
      <vt:lpstr>A simple recording format (FSET)</vt:lpstr>
      <vt:lpstr>Income statement effects</vt:lpstr>
      <vt:lpstr>Following steps</vt:lpstr>
      <vt:lpstr>Analyze and interpret</vt:lpstr>
      <vt:lpstr>Sample exam question - 1</vt:lpstr>
      <vt:lpstr>Sample exam question-2</vt:lpstr>
      <vt:lpstr>Financial reporting incentives</vt:lpstr>
      <vt:lpstr>Financial reporting discretion</vt:lpstr>
      <vt:lpstr>Example: Revenue recognition</vt:lpstr>
      <vt:lpstr>Zynga prospectus prior to its IPO</vt:lpstr>
      <vt:lpstr>Effects of this accounting</vt:lpstr>
      <vt:lpstr>Successful ACCT 430 students should be…</vt:lpstr>
    </vt:vector>
  </TitlesOfParts>
  <Company>Kellogg School of Management-Northwestern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Kay Meyer</dc:creator>
  <cp:lastModifiedBy>Robert Magee</cp:lastModifiedBy>
  <cp:revision>38</cp:revision>
  <dcterms:created xsi:type="dcterms:W3CDTF">2010-09-15T14:22:59Z</dcterms:created>
  <dcterms:modified xsi:type="dcterms:W3CDTF">2013-05-16T16:45:21Z</dcterms:modified>
</cp:coreProperties>
</file>