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348" r:id="rId2"/>
    <p:sldId id="377" r:id="rId3"/>
    <p:sldId id="390" r:id="rId4"/>
    <p:sldId id="389" r:id="rId5"/>
    <p:sldId id="378" r:id="rId6"/>
    <p:sldId id="395" r:id="rId7"/>
    <p:sldId id="397" r:id="rId8"/>
    <p:sldId id="383" r:id="rId9"/>
    <p:sldId id="356" r:id="rId10"/>
    <p:sldId id="396" r:id="rId11"/>
    <p:sldId id="398" r:id="rId12"/>
    <p:sldId id="375" r:id="rId13"/>
    <p:sldId id="394" r:id="rId14"/>
    <p:sldId id="385" r:id="rId15"/>
    <p:sldId id="370" r:id="rId16"/>
    <p:sldId id="380" r:id="rId17"/>
    <p:sldId id="387" r:id="rId18"/>
    <p:sldId id="399" r:id="rId19"/>
    <p:sldId id="362" r:id="rId20"/>
    <p:sldId id="364" r:id="rId21"/>
    <p:sldId id="36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0824"/>
    <a:srgbClr val="D80702"/>
    <a:srgbClr val="FBD9DC"/>
    <a:srgbClr val="FF684F"/>
    <a:srgbClr val="F81031"/>
    <a:srgbClr val="FFA899"/>
    <a:srgbClr val="7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7" autoAdjust="0"/>
    <p:restoredTop sz="95593" autoAdjust="0"/>
  </p:normalViewPr>
  <p:slideViewPr>
    <p:cSldViewPr snapToObjects="1">
      <p:cViewPr>
        <p:scale>
          <a:sx n="69" d="100"/>
          <a:sy n="69" d="100"/>
        </p:scale>
        <p:origin x="-1104" y="-36"/>
      </p:cViewPr>
      <p:guideLst>
        <p:guide orient="horz" pos="3974"/>
        <p:guide orient="horz" pos="89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1992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logg\AppData\Roaming\Microsoft\Excel\SurveySummary_08112011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logg\AppData\Roaming\Microsoft\Excel\SurveySummary_08112011%20(version%20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logg\AppData\Roaming\Microsoft\Excel\SurveySummary_08112011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How would you classify your organization?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0937518543698717"/>
          <c:y val="0.18235320305779404"/>
          <c:w val="0.86632091322312055"/>
          <c:h val="0.685295101813967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'Question 2'!$A$4:$A$8</c:f>
              <c:strCache>
                <c:ptCount val="5"/>
                <c:pt idx="0">
                  <c:v>For Profit</c:v>
                </c:pt>
                <c:pt idx="1">
                  <c:v>Non Profit</c:v>
                </c:pt>
                <c:pt idx="2">
                  <c:v>Government</c:v>
                </c:pt>
                <c:pt idx="3">
                  <c:v>NGO</c:v>
                </c:pt>
                <c:pt idx="4">
                  <c:v>Student</c:v>
                </c:pt>
              </c:strCache>
            </c:strRef>
          </c:cat>
          <c:val>
            <c:numRef>
              <c:f>'Question 2'!$C$4:$C$8</c:f>
              <c:numCache>
                <c:formatCode>0.0%</c:formatCode>
                <c:ptCount val="5"/>
                <c:pt idx="0">
                  <c:v>0.25900000000000001</c:v>
                </c:pt>
                <c:pt idx="1">
                  <c:v>0.44400000000000017</c:v>
                </c:pt>
                <c:pt idx="2">
                  <c:v>0.1480000000000001</c:v>
                </c:pt>
                <c:pt idx="3">
                  <c:v>0.11100000000000004</c:v>
                </c:pt>
                <c:pt idx="4">
                  <c:v>0.11100000000000004</c:v>
                </c:pt>
              </c:numCache>
            </c:numRef>
          </c:val>
        </c:ser>
        <c:axId val="106236928"/>
        <c:axId val="103461632"/>
      </c:barChart>
      <c:catAx>
        <c:axId val="1062369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3461632"/>
        <c:crosses val="autoZero"/>
        <c:auto val="1"/>
        <c:lblAlgn val="ctr"/>
        <c:lblOffset val="100"/>
        <c:tickLblSkip val="1"/>
        <c:tickMarkSkip val="1"/>
      </c:catAx>
      <c:valAx>
        <c:axId val="10346163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6236928"/>
        <c:crossesAt val="1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400"/>
              <a:t>Please rate the following networking opportunities in terms of their attractiveness to you.</a:t>
            </a:r>
          </a:p>
        </c:rich>
      </c:tx>
      <c:layout>
        <c:manualLayout>
          <c:xMode val="edge"/>
          <c:yMode val="edge"/>
          <c:x val="0.1051136032238396"/>
          <c:y val="3.52942674618503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49431818181818227"/>
          <c:y val="0.20000028722467719"/>
          <c:w val="0.46590909090909088"/>
          <c:h val="0.667648017647086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  <a:ln w="12700">
              <a:solidFill>
                <a:srgbClr val="333333"/>
              </a:solidFill>
              <a:prstDash val="solid"/>
            </a:ln>
          </c:spPr>
          <c:cat>
            <c:strRef>
              <c:f>'Question 5'!$A$4:$A$9</c:f>
              <c:strCache>
                <c:ptCount val="6"/>
                <c:pt idx="0">
                  <c:v>Unstructured (free to interact with everyone) networking event in Delhi or Mumbai with the NSIH winners/nominees exclusively</c:v>
                </c:pt>
                <c:pt idx="1">
                  <c:v>Structured (placed together based on area of work) networking event in Delhi or Mumbai with the NSIH winners/nominees exclusively</c:v>
                </c:pt>
                <c:pt idx="2">
                  <c:v>Unstructured (free to interact with everyone)networking event in Delhi or Mumbai with NSIH winners/ nominees plus corporations and peer organizations interested in social impact and awareness</c:v>
                </c:pt>
                <c:pt idx="3">
                  <c:v>Structured (placed together based on area of work)networking event in Delhi or Mumbai with NSIH winners/ nominees plus corporations and peer organizations interested in social impact and awareness</c:v>
                </c:pt>
                <c:pt idx="4">
                  <c:v>Regional networking where a time/date/location is prepared in order for local organizations to meet and discuss recent developments/share resources</c:v>
                </c:pt>
                <c:pt idx="5">
                  <c:v>A searchable online repository of NSIH organizations’ contact information and area of work</c:v>
                </c:pt>
              </c:strCache>
            </c:strRef>
          </c:cat>
          <c:val>
            <c:numRef>
              <c:f>'Question 5'!$I$4:$I$9</c:f>
              <c:numCache>
                <c:formatCode>0.00</c:formatCode>
                <c:ptCount val="6"/>
                <c:pt idx="0">
                  <c:v>3.71</c:v>
                </c:pt>
                <c:pt idx="1">
                  <c:v>3.79</c:v>
                </c:pt>
                <c:pt idx="2">
                  <c:v>4.4800000000000004</c:v>
                </c:pt>
                <c:pt idx="3">
                  <c:v>4.38</c:v>
                </c:pt>
                <c:pt idx="4">
                  <c:v>3.7800000000000002</c:v>
                </c:pt>
                <c:pt idx="5">
                  <c:v>4.08</c:v>
                </c:pt>
              </c:numCache>
            </c:numRef>
          </c:val>
        </c:ser>
        <c:axId val="73959296"/>
        <c:axId val="73960832"/>
      </c:barChart>
      <c:catAx>
        <c:axId val="7395929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73960832"/>
        <c:crosses val="autoZero"/>
        <c:auto val="1"/>
        <c:lblAlgn val="ctr"/>
        <c:lblOffset val="100"/>
        <c:tickLblSkip val="1"/>
        <c:tickMarkSkip val="1"/>
      </c:catAx>
      <c:valAx>
        <c:axId val="73960832"/>
        <c:scaling>
          <c:orientation val="minMax"/>
        </c:scaling>
        <c:axPos val="b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73959296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200"/>
              <a:t>Please rate the following criteria in terms of their importance to you in order to continue to operate and grow as an organization. </a:t>
            </a:r>
          </a:p>
        </c:rich>
      </c:tx>
      <c:layout>
        <c:manualLayout>
          <c:xMode val="edge"/>
          <c:yMode val="edge"/>
          <c:x val="0.11931821499411803"/>
          <c:y val="3.529416968946300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50710227272727249"/>
          <c:y val="0.20000028722467719"/>
          <c:w val="0.453125"/>
          <c:h val="0.667648017647086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  <a:ln w="12700">
              <a:solidFill>
                <a:srgbClr val="333333"/>
              </a:solidFill>
              <a:prstDash val="solid"/>
            </a:ln>
          </c:spPr>
          <c:cat>
            <c:strRef>
              <c:f>'Question 3'!$A$4:$A$15</c:f>
              <c:strCache>
                <c:ptCount val="12"/>
                <c:pt idx="0">
                  <c:v>Grants</c:v>
                </c:pt>
                <c:pt idx="1">
                  <c:v>Loans</c:v>
                </c:pt>
                <c:pt idx="2">
                  <c:v>Cash Prize from NF</c:v>
                </c:pt>
                <c:pt idx="3">
                  <c:v>Designing a comprehensive business plan</c:v>
                </c:pt>
                <c:pt idx="4">
                  <c:v>Setting fundraising goals</c:v>
                </c:pt>
                <c:pt idx="5">
                  <c:v>Pitching to investors (Angel investors, Venture capital, etc)</c:v>
                </c:pt>
                <c:pt idx="6">
                  <c:v>Mentorship from an organization or individual in a similar line of work</c:v>
                </c:pt>
                <c:pt idx="7">
                  <c:v>Corporate partnership</c:v>
                </c:pt>
                <c:pt idx="8">
                  <c:v>Peer to peer partnership</c:v>
                </c:pt>
                <c:pt idx="9">
                  <c:v>Government partnership</c:v>
                </c:pt>
                <c:pt idx="10">
                  <c:v>Developing your organization’s understanding and approach to Innovation</c:v>
                </c:pt>
                <c:pt idx="11">
                  <c:v>Continuing Media Exposure</c:v>
                </c:pt>
              </c:strCache>
            </c:strRef>
          </c:cat>
          <c:val>
            <c:numRef>
              <c:f>'Question 3'!$I$4:$I$15</c:f>
              <c:numCache>
                <c:formatCode>0.00</c:formatCode>
                <c:ptCount val="12"/>
                <c:pt idx="0">
                  <c:v>4.41</c:v>
                </c:pt>
                <c:pt idx="1">
                  <c:v>2.8899999999999997</c:v>
                </c:pt>
                <c:pt idx="2">
                  <c:v>3.4099999999999997</c:v>
                </c:pt>
                <c:pt idx="3">
                  <c:v>4.2300000000000004</c:v>
                </c:pt>
                <c:pt idx="4">
                  <c:v>3.79</c:v>
                </c:pt>
                <c:pt idx="5">
                  <c:v>3.8</c:v>
                </c:pt>
                <c:pt idx="6">
                  <c:v>3.71</c:v>
                </c:pt>
                <c:pt idx="7">
                  <c:v>4.17</c:v>
                </c:pt>
                <c:pt idx="8">
                  <c:v>3.92</c:v>
                </c:pt>
                <c:pt idx="9">
                  <c:v>4.21</c:v>
                </c:pt>
                <c:pt idx="10">
                  <c:v>4.21</c:v>
                </c:pt>
                <c:pt idx="11">
                  <c:v>4.13</c:v>
                </c:pt>
              </c:numCache>
            </c:numRef>
          </c:val>
        </c:ser>
        <c:axId val="73937280"/>
        <c:axId val="73938816"/>
      </c:barChart>
      <c:catAx>
        <c:axId val="7393728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73938816"/>
        <c:crosses val="autoZero"/>
        <c:auto val="1"/>
        <c:lblAlgn val="ctr"/>
        <c:lblOffset val="100"/>
        <c:tickLblSkip val="1"/>
        <c:tickMarkSkip val="1"/>
      </c:catAx>
      <c:valAx>
        <c:axId val="73938816"/>
        <c:scaling>
          <c:orientation val="minMax"/>
        </c:scaling>
        <c:axPos val="b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73937280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64F90B6-19B7-453F-B335-8BDC19340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F90B6-19B7-453F-B335-8BDC193405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F90B6-19B7-453F-B335-8BDC193405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2013"/>
            <a:ext cx="9144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nf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438" y="703263"/>
            <a:ext cx="2905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B8610E29-7891-4543-9DB4-28040864D616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534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534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C7B09578-B451-4029-9085-2D9DDC950BE0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13" y="6597650"/>
            <a:ext cx="8636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Page: </a:t>
            </a:r>
            <a:fld id="{F2D25C08-B730-441E-BCFA-BB4DB859669B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A1C49D5A-805C-4930-9327-6AA02056DC4F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FAE7B20D-912B-4CF4-BB77-E01517BB0788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F7FEE0E7-E2E7-4F36-B0C8-0A80C01BE495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C65031EA-03AF-4EB5-A54E-7175A7665249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D76B1FEC-D571-438A-ABC6-15AF84D834E6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CF88E53F-95CE-4045-BC0E-72337AF08236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3C3102D8-49A7-425D-9DC1-8B2A18F4BD5B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Page: </a:t>
            </a:r>
            <a:fld id="{B3C918BB-9D25-4DB3-8F8A-C7349579D927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77041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n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115888"/>
            <a:ext cx="1314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13" y="6597650"/>
            <a:ext cx="86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Page: </a:t>
            </a:r>
            <a:fld id="{77717000-3A60-4769-BC12-EFBF63D12474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F0824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F082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en-US" dirty="0" smtClean="0"/>
              <a:t>NASSCOM </a:t>
            </a:r>
            <a:r>
              <a:rPr lang="en-US" dirty="0" smtClean="0"/>
              <a:t>Social Innovation Honors [NSIH</a:t>
            </a:r>
            <a:r>
              <a:rPr lang="en-US" dirty="0" smtClean="0"/>
              <a:t>]: Evaluation and Recommendations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7704138" cy="633413"/>
          </a:xfrm>
        </p:spPr>
        <p:txBody>
          <a:bodyPr/>
          <a:lstStyle/>
          <a:p>
            <a:r>
              <a:rPr lang="en-US" sz="3000" dirty="0" smtClean="0"/>
              <a:t>Solutions to the NF questions</a:t>
            </a:r>
            <a:endParaRPr lang="en-US" sz="3000" dirty="0"/>
          </a:p>
        </p:txBody>
      </p:sp>
      <p:sp>
        <p:nvSpPr>
          <p:cNvPr id="4" name="Pentagon 3"/>
          <p:cNvSpPr/>
          <p:nvPr/>
        </p:nvSpPr>
        <p:spPr>
          <a:xfrm>
            <a:off x="468313" y="3861048"/>
            <a:ext cx="3095575" cy="2447677"/>
          </a:xfrm>
          <a:prstGeom prst="homePlate">
            <a:avLst>
              <a:gd name="adj" fmla="val 15786"/>
            </a:avLst>
          </a:prstGeom>
          <a:solidFill>
            <a:schemeClr val="bg1"/>
          </a:solidFill>
          <a:ln w="28575">
            <a:solidFill>
              <a:srgbClr val="AF0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can we create awareness of the program and showcase the progress of the organizations?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2" y="1412876"/>
            <a:ext cx="3095576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7904" y="1412875"/>
            <a:ext cx="4967785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68312" y="2102546"/>
            <a:ext cx="3095574" cy="1557288"/>
          </a:xfrm>
          <a:prstGeom prst="homePlate">
            <a:avLst>
              <a:gd name="adj" fmla="val 15786"/>
            </a:avLst>
          </a:prstGeom>
          <a:solidFill>
            <a:schemeClr val="bg1"/>
          </a:solidFill>
          <a:ln w="28575">
            <a:solidFill>
              <a:srgbClr val="AF0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can we bring our diverse NSIH community together?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Picture 5" descr="C:\Users\Kellogg\AppData\Local\Temp\opti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473" y="3861048"/>
            <a:ext cx="1779455" cy="20162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923928" y="21825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Provide workshops on business development and innovation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Create networking opportunities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Provide access to grant listings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1724727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707903" y="5877272"/>
            <a:ext cx="2685091" cy="43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Created case studies analyzing the success of three winners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2994" y="5877272"/>
            <a:ext cx="2426568" cy="43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Aided the redesign of the NSIH website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8612" y="2015679"/>
            <a:ext cx="8490949" cy="1758502"/>
            <a:chOff x="328612" y="2015679"/>
            <a:chExt cx="8490949" cy="1758502"/>
          </a:xfrm>
        </p:grpSpPr>
        <p:sp>
          <p:nvSpPr>
            <p:cNvPr id="20" name="Rectangle 19"/>
            <p:cNvSpPr/>
            <p:nvPr/>
          </p:nvSpPr>
          <p:spPr>
            <a:xfrm>
              <a:off x="328612" y="2015679"/>
              <a:ext cx="8490949" cy="1758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468312" y="2102546"/>
              <a:ext cx="3095574" cy="1557288"/>
            </a:xfrm>
            <a:prstGeom prst="homePlate">
              <a:avLst>
                <a:gd name="adj" fmla="val 15786"/>
              </a:avLst>
            </a:prstGeom>
            <a:solidFill>
              <a:srgbClr val="FFFFFF"/>
            </a:solidFill>
            <a:ln w="28575">
              <a:solidFill>
                <a:srgbClr val="AF0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How can we bring our diverse NSIH community together?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23928" y="2182506"/>
              <a:ext cx="4572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-114300">
                <a:buFont typeface="Arial" pitchFamily="34" charset="0"/>
                <a:buChar char="•"/>
              </a:pPr>
              <a:r>
                <a:rPr lang="en-US" b="1" dirty="0" smtClean="0">
                  <a:latin typeface="+mn-lt"/>
                </a:rPr>
                <a:t>Provide workshops on business development and innovation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b="1" dirty="0" smtClean="0">
                  <a:latin typeface="+mn-lt"/>
                </a:rPr>
                <a:t>Create networking opportunities </a:t>
              </a:r>
            </a:p>
            <a:p>
              <a:pPr marL="114300" indent="-114300">
                <a:buFont typeface="Arial" pitchFamily="34" charset="0"/>
                <a:buChar char="•"/>
              </a:pPr>
              <a:r>
                <a:rPr lang="en-US" b="1" dirty="0" smtClean="0">
                  <a:latin typeface="+mn-lt"/>
                </a:rPr>
                <a:t>Provide access to grant listings</a:t>
              </a:r>
              <a:endParaRPr lang="en-US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313" y="3212976"/>
            <a:ext cx="8207375" cy="807465"/>
          </a:xfrm>
          <a:prstGeom prst="rect">
            <a:avLst/>
          </a:prstGeom>
          <a:solidFill>
            <a:srgbClr val="AF0824"/>
          </a:solidFill>
          <a:ln>
            <a:solidFill>
              <a:srgbClr val="AF0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7056"/>
            <a:ext cx="7704138" cy="633413"/>
          </a:xfrm>
        </p:spPr>
        <p:txBody>
          <a:bodyPr/>
          <a:lstStyle/>
          <a:p>
            <a:r>
              <a:rPr lang="en-US" sz="2800" dirty="0" smtClean="0"/>
              <a:t>Conducted 30 phone interviews across the seven NSIH </a:t>
            </a:r>
            <a:r>
              <a:rPr lang="en-US" sz="2800" dirty="0" smtClean="0"/>
              <a:t>categories to identify themes</a:t>
            </a:r>
            <a:endParaRPr lang="en-US" sz="2800" dirty="0"/>
          </a:p>
        </p:txBody>
      </p:sp>
      <p:sp>
        <p:nvSpPr>
          <p:cNvPr id="4" name="Left-Right Arrow 3"/>
          <p:cNvSpPr/>
          <p:nvPr/>
        </p:nvSpPr>
        <p:spPr>
          <a:xfrm>
            <a:off x="2267744" y="3511550"/>
            <a:ext cx="4608512" cy="257816"/>
          </a:xfrm>
          <a:prstGeom prst="leftRightArrow">
            <a:avLst>
              <a:gd name="adj1" fmla="val 50000"/>
              <a:gd name="adj2" fmla="val 894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0272" y="3212976"/>
            <a:ext cx="1655415" cy="807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Large</a:t>
            </a:r>
            <a:br>
              <a:rPr lang="en-US" sz="1600" b="1" dirty="0" smtClean="0"/>
            </a:br>
            <a:r>
              <a:rPr lang="en-US" sz="1600" b="1" dirty="0" smtClean="0"/>
              <a:t>Organizations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68313" y="3212976"/>
            <a:ext cx="1655415" cy="807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Small </a:t>
            </a:r>
            <a:r>
              <a:rPr lang="en-US" sz="1600" b="1" dirty="0" smtClean="0"/>
              <a:t>Organizations</a:t>
            </a:r>
          </a:p>
          <a:p>
            <a:pPr algn="ctr"/>
            <a:r>
              <a:rPr lang="en-US" sz="1600" b="1" dirty="0" smtClean="0"/>
              <a:t>&lt;</a:t>
            </a:r>
            <a:r>
              <a:rPr lang="en-US" sz="1600" b="1" dirty="0" smtClean="0"/>
              <a:t>10 Employees</a:t>
            </a:r>
            <a:endParaRPr lang="en-US" sz="16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970409" y="1862536"/>
            <a:ext cx="1753344" cy="828672"/>
          </a:xfrm>
          <a:prstGeom prst="wedgeRectCallout">
            <a:avLst>
              <a:gd name="adj1" fmla="val -31771"/>
              <a:gd name="adj2" fmla="val 95149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</a:rPr>
              <a:t>Gaon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Awaaz</a:t>
            </a:r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2"/>
                </a:solidFill>
              </a:rPr>
              <a:t>SMSone</a:t>
            </a:r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Swanchetan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131840" y="4365104"/>
            <a:ext cx="1872208" cy="1080120"/>
          </a:xfrm>
          <a:prstGeom prst="wedgeRectCallout">
            <a:avLst>
              <a:gd name="adj1" fmla="val -17857"/>
              <a:gd name="adj2" fmla="val -75068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Association for Democratic Reform</a:t>
            </a:r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2"/>
                </a:solidFill>
              </a:rPr>
              <a:t>Sarvajal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020272" y="4365104"/>
            <a:ext cx="1440160" cy="792088"/>
          </a:xfrm>
          <a:prstGeom prst="wedgeRectCallout">
            <a:avLst>
              <a:gd name="adj1" fmla="val -15873"/>
              <a:gd name="adj2" fmla="val -72422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IBM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266928" y="2276872"/>
            <a:ext cx="1753344" cy="612648"/>
          </a:xfrm>
          <a:prstGeom prst="wedgeRectCallout">
            <a:avLst>
              <a:gd name="adj1" fmla="val -30956"/>
              <a:gd name="adj2" fmla="val 9048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</a:rPr>
              <a:t>Educomp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0126" y="6308725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Illustrative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13" y="3212976"/>
            <a:ext cx="8207375" cy="807465"/>
          </a:xfrm>
          <a:prstGeom prst="rect">
            <a:avLst/>
          </a:prstGeom>
          <a:solidFill>
            <a:srgbClr val="AF0824"/>
          </a:solidFill>
          <a:ln>
            <a:solidFill>
              <a:srgbClr val="AF0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267744" y="3511550"/>
            <a:ext cx="4608512" cy="257816"/>
          </a:xfrm>
          <a:prstGeom prst="leftRightArrow">
            <a:avLst>
              <a:gd name="adj1" fmla="val 50000"/>
              <a:gd name="adj2" fmla="val 894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0272" y="3212976"/>
            <a:ext cx="1655415" cy="807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</a:t>
            </a:r>
            <a:br>
              <a:rPr lang="en-US" b="1" dirty="0" smtClean="0"/>
            </a:br>
            <a:r>
              <a:rPr lang="en-US" b="1" dirty="0" smtClean="0"/>
              <a:t>Organizations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68313" y="3212976"/>
            <a:ext cx="1655415" cy="807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 Organizations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2118" y="779091"/>
            <a:ext cx="77041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AF0824"/>
                </a:solidFill>
                <a:latin typeface="+mj-lt"/>
                <a:ea typeface="+mj-ea"/>
                <a:cs typeface="+mj-cs"/>
              </a:rPr>
              <a:t>Expectations </a:t>
            </a:r>
            <a:r>
              <a:rPr lang="en-US" sz="2800" kern="0" dirty="0" err="1" smtClean="0">
                <a:solidFill>
                  <a:srgbClr val="AF0824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F08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dentified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F08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F08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F08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interview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F08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F08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AF082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085" y="1412875"/>
            <a:ext cx="3223815" cy="139811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Expectations for Smaller organizations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Funding (Grants, Investments, Loans, Cash Prize)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Mentorships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Business advice 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384291" y="217720"/>
            <a:ext cx="375417" cy="8207375"/>
          </a:xfrm>
          <a:prstGeom prst="leftBrace">
            <a:avLst>
              <a:gd name="adj1" fmla="val 48220"/>
              <a:gd name="adj2" fmla="val 49816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2040905" y="1409928"/>
            <a:ext cx="287933" cy="3174056"/>
          </a:xfrm>
          <a:prstGeom prst="leftBrace">
            <a:avLst>
              <a:gd name="adj1" fmla="val 84418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15616" y="4725144"/>
            <a:ext cx="7100640" cy="13681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Common </a:t>
            </a:r>
            <a:r>
              <a:rPr lang="en-US" dirty="0" smtClean="0">
                <a:solidFill>
                  <a:schemeClr val="tx2"/>
                </a:solidFill>
              </a:rPr>
              <a:t>Expectations across all organizations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Visibility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Partnerships [Corporate, Government, Peer to Peer]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Networking Opportunities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89" y="428625"/>
            <a:ext cx="7704138" cy="633413"/>
          </a:xfrm>
        </p:spPr>
        <p:txBody>
          <a:bodyPr/>
          <a:lstStyle/>
          <a:p>
            <a:r>
              <a:rPr lang="en-US" sz="3200" dirty="0" smtClean="0"/>
              <a:t>Key insights from online survey results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2854872"/>
            <a:ext cx="3095575" cy="20774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3096344" cy="20168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451" y="4305240"/>
            <a:ext cx="3147237" cy="20034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27584" y="1675656"/>
            <a:ext cx="7351143" cy="889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The most articulated need is for grants, followed by business development, networking and innovation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04138" cy="633413"/>
          </a:xfrm>
        </p:spPr>
        <p:txBody>
          <a:bodyPr/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525962"/>
          </a:xfrm>
        </p:spPr>
        <p:txBody>
          <a:bodyPr/>
          <a:lstStyle/>
          <a:p>
            <a:r>
              <a:rPr lang="en-US" sz="2000" dirty="0" smtClean="0"/>
              <a:t>Introduction of NASSCOM, NF and NSIH</a:t>
            </a:r>
          </a:p>
          <a:p>
            <a:r>
              <a:rPr lang="en-US" sz="2000" dirty="0" smtClean="0"/>
              <a:t>Questions </a:t>
            </a:r>
            <a:r>
              <a:rPr lang="en-US" sz="2000" dirty="0" smtClean="0"/>
              <a:t>facing NSIH and Approach</a:t>
            </a:r>
          </a:p>
          <a:p>
            <a:r>
              <a:rPr lang="en-US" sz="2000" dirty="0" smtClean="0"/>
              <a:t>Expectations and Needs Identified </a:t>
            </a:r>
          </a:p>
          <a:p>
            <a:r>
              <a:rPr lang="en-US" sz="2000" b="1" u="sng" dirty="0" smtClean="0"/>
              <a:t>Recommendations for these Expectations and Needs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21" y="577056"/>
            <a:ext cx="7704138" cy="633413"/>
          </a:xfrm>
        </p:spPr>
        <p:txBody>
          <a:bodyPr/>
          <a:lstStyle/>
          <a:p>
            <a:r>
              <a:rPr lang="en-US" sz="2800" dirty="0" smtClean="0"/>
              <a:t>Build community by offering solutions to organizations’ needs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3732" y="1827684"/>
            <a:ext cx="7866063" cy="3629024"/>
          </a:xfrm>
          <a:prstGeom prst="rect">
            <a:avLst/>
          </a:prstGeom>
          <a:solidFill>
            <a:srgbClr val="D80702">
              <a:alpha val="7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lIns="46800" tIns="46800" rIns="46800" bIns="46800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gray">
          <a:xfrm>
            <a:off x="643731" y="2418264"/>
            <a:ext cx="7740053" cy="303844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684F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>
              <a:lnSpc>
                <a:spcPts val="1800"/>
              </a:lnSpc>
            </a:pPr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rc 4"/>
          <p:cNvSpPr>
            <a:spLocks/>
          </p:cNvSpPr>
          <p:nvPr/>
        </p:nvSpPr>
        <p:spPr bwMode="gray">
          <a:xfrm>
            <a:off x="517722" y="3907209"/>
            <a:ext cx="7704137" cy="15494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>
              <a:lnSpc>
                <a:spcPts val="1800"/>
              </a:lnSpc>
            </a:pPr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577557" y="1827684"/>
            <a:ext cx="0" cy="3629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46800" tIns="46800" rIns="46800" bIns="46800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643732" y="3642196"/>
            <a:ext cx="7866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46800" tIns="46800" rIns="46800" bIns="46800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3732" y="1827684"/>
            <a:ext cx="7866063" cy="362902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63965" y="2145719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Workshop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Innovation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953735" y="3771778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Media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Exposure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74434" y="5456709"/>
            <a:ext cx="935361" cy="27066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3732" y="5456709"/>
            <a:ext cx="935361" cy="27066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42196" y="5456711"/>
            <a:ext cx="935361" cy="27066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Ease of Implementation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-291629" y="5213312"/>
            <a:ext cx="935361" cy="27066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-270668" y="1857053"/>
            <a:ext cx="935361" cy="27066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76051" y="1586385"/>
            <a:ext cx="935361" cy="27066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Addressing Expectations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173315" y="1830314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Workshops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Business</a:t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Develop.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94014" y="2127721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Workshop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Fundraising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64693" y="1827684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Net-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working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Event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349779" y="2550394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Exclusive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Grant listing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50382" y="4457330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Loan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Assist-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909619" y="4647359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Cash</a:t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Prize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702226" y="2127721"/>
            <a:ext cx="1656184" cy="64658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1st Priority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388443" y="3125194"/>
            <a:ext cx="1656184" cy="64658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2nd Priority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37830" y="4431977"/>
            <a:ext cx="1656184" cy="64658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3rd Priority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574434" y="4647359"/>
            <a:ext cx="809350" cy="809350"/>
          </a:xfrm>
          <a:prstGeom prst="ellipse">
            <a:avLst/>
          </a:prstGeom>
          <a:solidFill>
            <a:srgbClr val="FBD9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Mentorships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7056"/>
            <a:ext cx="7704138" cy="633413"/>
          </a:xfrm>
        </p:spPr>
        <p:txBody>
          <a:bodyPr/>
          <a:lstStyle/>
          <a:p>
            <a:r>
              <a:rPr lang="en-US" sz="2800" dirty="0" smtClean="0"/>
              <a:t>Next steps for NF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351838" cy="4895850"/>
          </a:xfrm>
        </p:spPr>
        <p:txBody>
          <a:bodyPr/>
          <a:lstStyle/>
          <a:p>
            <a:r>
              <a:rPr lang="en-US" sz="2000" dirty="0" smtClean="0"/>
              <a:t>Create networking </a:t>
            </a:r>
            <a:r>
              <a:rPr lang="en-US" sz="2000" dirty="0" smtClean="0"/>
              <a:t>opportunities where organizations can have face to face contact </a:t>
            </a:r>
            <a:endParaRPr lang="en-US" sz="1600" dirty="0" smtClean="0"/>
          </a:p>
          <a:p>
            <a:pPr lvl="1"/>
            <a:r>
              <a:rPr lang="en-US" sz="1600" dirty="0" smtClean="0"/>
              <a:t>This can also facilitate creation of partnerships and sharing of latest ideas and </a:t>
            </a:r>
            <a:r>
              <a:rPr lang="en-US" sz="1600" dirty="0" smtClean="0"/>
              <a:t>innovations</a:t>
            </a:r>
          </a:p>
          <a:p>
            <a:r>
              <a:rPr lang="en-US" sz="2000" dirty="0" smtClean="0"/>
              <a:t>Provide training on basic business plan development</a:t>
            </a:r>
          </a:p>
          <a:p>
            <a:pPr lvl="1"/>
            <a:r>
              <a:rPr lang="en-US" sz="1600" dirty="0" smtClean="0"/>
              <a:t>Defining a business model</a:t>
            </a:r>
          </a:p>
          <a:p>
            <a:pPr lvl="1"/>
            <a:r>
              <a:rPr lang="en-US" sz="1600" dirty="0" smtClean="0"/>
              <a:t>Creating sustainability</a:t>
            </a:r>
          </a:p>
          <a:p>
            <a:pPr lvl="1"/>
            <a:r>
              <a:rPr lang="en-US" sz="1600" dirty="0" smtClean="0"/>
              <a:t>Building scale</a:t>
            </a:r>
          </a:p>
          <a:p>
            <a:pPr lvl="1"/>
            <a:r>
              <a:rPr lang="en-US" sz="1600" dirty="0" smtClean="0"/>
              <a:t>Identifying and receiving funding</a:t>
            </a:r>
          </a:p>
          <a:p>
            <a:r>
              <a:rPr lang="en-US" sz="2000" dirty="0" smtClean="0"/>
              <a:t>Provide tools and frameworks for implementing innovation at an organizational level</a:t>
            </a:r>
          </a:p>
          <a:p>
            <a:r>
              <a:rPr lang="en-US" sz="2000" dirty="0" smtClean="0"/>
              <a:t>Exclusive listing of grants </a:t>
            </a:r>
          </a:p>
          <a:p>
            <a:pPr marL="742950" lvl="2" indent="-342900"/>
            <a:r>
              <a:rPr lang="en-US" sz="1600" dirty="0" smtClean="0"/>
              <a:t>Password protected NF web page updated with the latest grants from NASSCOM and NF </a:t>
            </a:r>
            <a:r>
              <a:rPr lang="en-US" sz="1600" dirty="0" smtClean="0"/>
              <a:t>partners – NSIH community given priority access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7056"/>
            <a:ext cx="7704138" cy="633413"/>
          </a:xfrm>
        </p:spPr>
        <p:txBody>
          <a:bodyPr/>
          <a:lstStyle/>
          <a:p>
            <a:r>
              <a:rPr lang="en-US" sz="2800" dirty="0" smtClean="0"/>
              <a:t>Survey completed by 28 organizations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68313" y="1412876"/>
          <a:ext cx="820737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04138" cy="633413"/>
          </a:xfrm>
        </p:spPr>
        <p:txBody>
          <a:bodyPr/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525962"/>
          </a:xfrm>
        </p:spPr>
        <p:txBody>
          <a:bodyPr/>
          <a:lstStyle/>
          <a:p>
            <a:r>
              <a:rPr lang="en-US" sz="2000" b="1" u="sng" dirty="0" smtClean="0"/>
              <a:t>Introduction of </a:t>
            </a:r>
            <a:r>
              <a:rPr lang="en-US" sz="2000" b="1" u="sng" dirty="0" smtClean="0"/>
              <a:t>NASSCOM, NF and NSIH </a:t>
            </a:r>
            <a:endParaRPr lang="en-US" sz="2000" b="1" u="sng" dirty="0" smtClean="0"/>
          </a:p>
          <a:p>
            <a:r>
              <a:rPr lang="en-US" sz="2000" dirty="0" smtClean="0"/>
              <a:t>Questions facing NSIH and Approach</a:t>
            </a:r>
          </a:p>
          <a:p>
            <a:r>
              <a:rPr lang="en-US" sz="2000" dirty="0" smtClean="0"/>
              <a:t>Expectations and Needs Identified </a:t>
            </a:r>
          </a:p>
          <a:p>
            <a:r>
              <a:rPr lang="en-US" sz="2000" dirty="0" smtClean="0"/>
              <a:t>Recommendations for these Expectations and Needs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62755"/>
            <a:ext cx="7704138" cy="633413"/>
          </a:xfrm>
        </p:spPr>
        <p:txBody>
          <a:bodyPr/>
          <a:lstStyle/>
          <a:p>
            <a:r>
              <a:rPr lang="en-US" sz="2800" dirty="0" smtClean="0"/>
              <a:t>Networking opportunities should include a diverse group of organizations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52611" y="1400175"/>
          <a:ext cx="9429750" cy="489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7056"/>
            <a:ext cx="7704138" cy="633413"/>
          </a:xfrm>
        </p:spPr>
        <p:txBody>
          <a:bodyPr/>
          <a:lstStyle/>
          <a:p>
            <a:r>
              <a:rPr lang="en-US" sz="2800" dirty="0" smtClean="0"/>
              <a:t>NSIH organizations prioritize grants, followed closely by business plan design and innovation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4787" y="1733549"/>
          <a:ext cx="8734425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9464" y="6340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70% response rate (28/41)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577056"/>
            <a:ext cx="7704138" cy="633413"/>
          </a:xfrm>
        </p:spPr>
        <p:txBody>
          <a:bodyPr/>
          <a:lstStyle/>
          <a:p>
            <a:r>
              <a:rPr lang="en-US" sz="3200" dirty="0" smtClean="0"/>
              <a:t>NASSCOM – The National Association of Software and Services Companies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556792"/>
            <a:ext cx="8229600" cy="4525962"/>
          </a:xfrm>
        </p:spPr>
        <p:txBody>
          <a:bodyPr/>
          <a:lstStyle/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Trade body and chamber of commerce for the IT-BPO Industry in India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Various roles include advocacy on public policy, international trade development, and research and market intelligence services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Over 1200 members, including both Indian companies and multinational organizations 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04138" cy="633413"/>
          </a:xfrm>
        </p:spPr>
        <p:txBody>
          <a:bodyPr/>
          <a:lstStyle/>
          <a:p>
            <a:r>
              <a:rPr lang="en-US" sz="3200" dirty="0" smtClean="0"/>
              <a:t>NASSCOM Foundation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8313" y="2852936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Microsoft</a:t>
            </a:r>
            <a:endParaRPr lang="en-US" dirty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6281" y="2852936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NASSCOM </a:t>
            </a:r>
            <a:r>
              <a:rPr lang="en-US" dirty="0" smtClean="0">
                <a:cs typeface="Arial" pitchFamily="34" charset="0"/>
              </a:rPr>
              <a:t>Foundation</a:t>
            </a:r>
            <a:endParaRPr lang="en-US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249" y="2852936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Arial" pitchFamily="34" charset="0"/>
              </a:rPr>
              <a:t>Nonprofit</a:t>
            </a:r>
            <a:endParaRPr lang="en-US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64" y="1736040"/>
            <a:ext cx="820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 2003, </a:t>
            </a:r>
            <a:r>
              <a:rPr lang="en-US" dirty="0" smtClean="0">
                <a:latin typeface="+mn-lt"/>
              </a:rPr>
              <a:t>NASSCOM Foundation was created with the goal of leveraging </a:t>
            </a:r>
            <a:r>
              <a:rPr lang="en-US" dirty="0" smtClean="0">
                <a:latin typeface="+mn-lt"/>
              </a:rPr>
              <a:t>ICT for the social sector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21397" y="3243660"/>
            <a:ext cx="733239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89365" y="3243660"/>
            <a:ext cx="733239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1162360" y="3357377"/>
            <a:ext cx="432047" cy="1871439"/>
          </a:xfrm>
          <a:prstGeom prst="rightBrace">
            <a:avLst>
              <a:gd name="adj1" fmla="val 0"/>
              <a:gd name="adj2" fmla="val 49137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355977" y="3357377"/>
            <a:ext cx="432047" cy="1871439"/>
          </a:xfrm>
          <a:prstGeom prst="rightBrace">
            <a:avLst>
              <a:gd name="adj1" fmla="val 0"/>
              <a:gd name="adj2" fmla="val 49137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7498295" y="3357377"/>
            <a:ext cx="432047" cy="1871439"/>
          </a:xfrm>
          <a:prstGeom prst="rightBrace">
            <a:avLst>
              <a:gd name="adj1" fmla="val 0"/>
              <a:gd name="adj2" fmla="val 49137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8313" y="4509120"/>
            <a:ext cx="1871439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Donates  technology such as computers and other hardware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6281" y="4509120"/>
            <a:ext cx="1871439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Improves and </a:t>
            </a:r>
            <a:r>
              <a:rPr lang="en-US" sz="1200" dirty="0" smtClean="0">
                <a:solidFill>
                  <a:schemeClr val="tx2"/>
                </a:solidFill>
              </a:rPr>
              <a:t>d</a:t>
            </a:r>
            <a:r>
              <a:rPr lang="en-US" sz="1200" dirty="0" smtClean="0">
                <a:solidFill>
                  <a:schemeClr val="tx2"/>
                </a:solidFill>
              </a:rPr>
              <a:t>istributes technology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599" y="4509120"/>
            <a:ext cx="1871439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Utilizes technology for social impact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7056"/>
            <a:ext cx="7704138" cy="633413"/>
          </a:xfrm>
        </p:spPr>
        <p:txBody>
          <a:bodyPr/>
          <a:lstStyle/>
          <a:p>
            <a:r>
              <a:rPr lang="en-US" sz="2800" dirty="0" smtClean="0"/>
              <a:t>The NASSCOM Social Innovation </a:t>
            </a:r>
            <a:r>
              <a:rPr lang="en-US" sz="2800" dirty="0" smtClean="0"/>
              <a:t>Honors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8312" y="1412875"/>
            <a:ext cx="820737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Recognizes excellence in ICT innovation </a:t>
            </a:r>
            <a:r>
              <a:rPr lang="en-US" sz="2000" dirty="0" smtClean="0">
                <a:latin typeface="+mn-lt"/>
              </a:rPr>
              <a:t>for a social purpose across seven types of organizations</a:t>
            </a:r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Process culminates in a ceremony where shortlisted organizations receive advice on their </a:t>
            </a:r>
            <a:r>
              <a:rPr lang="en-US" sz="2000" dirty="0" smtClean="0">
                <a:latin typeface="+mn-lt"/>
              </a:rPr>
              <a:t>project, interact </a:t>
            </a:r>
            <a:r>
              <a:rPr lang="en-US" sz="2000" dirty="0" smtClean="0">
                <a:latin typeface="+mn-lt"/>
              </a:rPr>
              <a:t>with IT industry </a:t>
            </a:r>
            <a:r>
              <a:rPr lang="en-US" sz="2000" dirty="0" smtClean="0">
                <a:latin typeface="+mn-lt"/>
              </a:rPr>
              <a:t>executives, and gain recognition in the IT community for their work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4" y="4077072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 Profit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580292" y="4077072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For Profit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92270" y="4077072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CSR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04249" y="4077072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Multi - Stakeholder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404033" y="5301208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Government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636281" y="5301208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Individual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868529" y="5301208"/>
            <a:ext cx="1871439" cy="1008112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Student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68314" y="3634574"/>
            <a:ext cx="8207373" cy="3089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Seven NSIH categories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1" y="260350"/>
            <a:ext cx="7704138" cy="633413"/>
          </a:xfrm>
        </p:spPr>
        <p:txBody>
          <a:bodyPr/>
          <a:lstStyle/>
          <a:p>
            <a:r>
              <a:rPr lang="en-US" sz="3200" dirty="0" smtClean="0"/>
              <a:t>The Kabadiwala Project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8311" y="1412876"/>
            <a:ext cx="3446463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1960" y="1412875"/>
            <a:ext cx="4463729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804" y="2100264"/>
            <a:ext cx="2179885" cy="22648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100264"/>
            <a:ext cx="2134923" cy="22648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" y="2100265"/>
            <a:ext cx="3417888" cy="22648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8313" y="4557714"/>
            <a:ext cx="3446462" cy="175101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Move </a:t>
            </a:r>
            <a:r>
              <a:rPr lang="en-US" sz="1400" dirty="0" smtClean="0">
                <a:solidFill>
                  <a:schemeClr val="tx2"/>
                </a:solidFill>
              </a:rPr>
              <a:t>from household to household purchasing waste in the form of recyclables which are then sold to a middleman at a small </a:t>
            </a:r>
            <a:r>
              <a:rPr lang="en-US" sz="1400" dirty="0" smtClean="0">
                <a:solidFill>
                  <a:schemeClr val="tx2"/>
                </a:solidFill>
              </a:rPr>
              <a:t>profit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Suffer from lack of organization, efficiency, and low status within society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11960" y="4557714"/>
            <a:ext cx="4463728" cy="175101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Empower </a:t>
            </a:r>
            <a:r>
              <a:rPr lang="en-US" sz="1400" dirty="0" smtClean="0">
                <a:solidFill>
                  <a:schemeClr val="tx2"/>
                </a:solidFill>
              </a:rPr>
              <a:t>these workers and ensures greater recycling efficiency through an online portal and SMS solution connecting Kabadiwalas to households and middlemen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Provide </a:t>
            </a:r>
            <a:r>
              <a:rPr lang="en-US" sz="1400" dirty="0" smtClean="0">
                <a:solidFill>
                  <a:schemeClr val="tx2"/>
                </a:solidFill>
              </a:rPr>
              <a:t>electronic scales to ensure fair, transparent pricing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Encourage </a:t>
            </a:r>
            <a:r>
              <a:rPr lang="en-US" sz="1400" dirty="0" smtClean="0">
                <a:solidFill>
                  <a:schemeClr val="tx2"/>
                </a:solidFill>
              </a:rPr>
              <a:t>households to segregate wet/dry </a:t>
            </a:r>
            <a:r>
              <a:rPr lang="en-US" sz="1400" dirty="0" smtClean="0">
                <a:solidFill>
                  <a:schemeClr val="tx2"/>
                </a:solidFill>
              </a:rPr>
              <a:t>waste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91331"/>
            <a:ext cx="7704138" cy="633413"/>
          </a:xfrm>
        </p:spPr>
        <p:txBody>
          <a:bodyPr/>
          <a:lstStyle/>
          <a:p>
            <a:r>
              <a:rPr lang="en-US" sz="3200" dirty="0" smtClean="0"/>
              <a:t>Association for Democratic Reform (ADR)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8310" y="1412876"/>
            <a:ext cx="3803653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14850" y="1412875"/>
            <a:ext cx="4160839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742" t="31659" r="47195" b="9546"/>
          <a:stretch>
            <a:fillRect/>
          </a:stretch>
        </p:blipFill>
        <p:spPr bwMode="auto">
          <a:xfrm>
            <a:off x="468311" y="1928813"/>
            <a:ext cx="3803652" cy="236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8313" y="4293096"/>
            <a:ext cx="3803650" cy="201562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25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2009 Lower Parliament elections (</a:t>
            </a:r>
            <a:r>
              <a:rPr lang="en-US" sz="1400" dirty="0" err="1" smtClean="0">
                <a:solidFill>
                  <a:schemeClr val="tx2"/>
                </a:solidFill>
              </a:rPr>
              <a:t>Lok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Sahba</a:t>
            </a:r>
            <a:r>
              <a:rPr lang="en-US" sz="1400" dirty="0" smtClean="0">
                <a:solidFill>
                  <a:schemeClr val="tx2"/>
                </a:solidFill>
              </a:rPr>
              <a:t>) - 29% of candidates had pending criminal charges, of which 13% were serious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Inclusive of murder, extortion, attempted murder, bribery and more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 Some candidates in states such as Bihar and Uttar Pradesh had over 100 pending charges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4850" y="2057400"/>
            <a:ext cx="4160837" cy="425132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Publish the criminal records and assets of all candidates running for office several days before elections begin, providing enough time to create awareness of criminal history of candidates among voters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Available online, via SMS, and through a hotline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76351"/>
            <a:ext cx="3076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04138" cy="633413"/>
          </a:xfrm>
        </p:spPr>
        <p:txBody>
          <a:bodyPr/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525962"/>
          </a:xfrm>
        </p:spPr>
        <p:txBody>
          <a:bodyPr/>
          <a:lstStyle/>
          <a:p>
            <a:r>
              <a:rPr lang="en-US" sz="2000" dirty="0" smtClean="0"/>
              <a:t>Introduction of </a:t>
            </a:r>
            <a:r>
              <a:rPr lang="en-US" sz="2000" dirty="0" smtClean="0"/>
              <a:t>NASSCOM, NF and NSIH</a:t>
            </a:r>
            <a:endParaRPr lang="en-US" sz="2000" dirty="0" smtClean="0"/>
          </a:p>
          <a:p>
            <a:r>
              <a:rPr lang="en-US" sz="2000" b="1" u="sng" dirty="0" smtClean="0"/>
              <a:t>Questions facing NSIH and Approach</a:t>
            </a:r>
          </a:p>
          <a:p>
            <a:r>
              <a:rPr lang="en-US" sz="2000" dirty="0" smtClean="0"/>
              <a:t>Expectations and Needs Identified </a:t>
            </a:r>
          </a:p>
          <a:p>
            <a:r>
              <a:rPr lang="en-US" sz="2000" dirty="0" smtClean="0"/>
              <a:t>Recommendations for these Expectations and </a:t>
            </a:r>
            <a:r>
              <a:rPr lang="en-US" sz="2000" dirty="0" smtClean="0"/>
              <a:t>Needs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7704138" cy="633413"/>
          </a:xfrm>
        </p:spPr>
        <p:txBody>
          <a:bodyPr/>
          <a:lstStyle/>
          <a:p>
            <a:r>
              <a:rPr lang="en-US" sz="3000" dirty="0" smtClean="0"/>
              <a:t>Questions NF would like to address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4261521"/>
            <a:ext cx="4680520" cy="204720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How can we best showcase the progress </a:t>
            </a:r>
            <a:r>
              <a:rPr lang="en-US" sz="1800" dirty="0" smtClean="0">
                <a:solidFill>
                  <a:schemeClr val="tx2"/>
                </a:solidFill>
              </a:rPr>
              <a:t>of the </a:t>
            </a:r>
            <a:r>
              <a:rPr lang="en-US" sz="1800" dirty="0" smtClean="0">
                <a:solidFill>
                  <a:schemeClr val="tx2"/>
                </a:solidFill>
              </a:rPr>
              <a:t>organizations thus far?</a:t>
            </a:r>
          </a:p>
        </p:txBody>
      </p:sp>
      <p:sp>
        <p:nvSpPr>
          <p:cNvPr id="4" name="Pentagon 3"/>
          <p:cNvSpPr/>
          <p:nvPr/>
        </p:nvSpPr>
        <p:spPr>
          <a:xfrm>
            <a:off x="468313" y="4292501"/>
            <a:ext cx="3095575" cy="2016224"/>
          </a:xfrm>
          <a:prstGeom prst="homePlate">
            <a:avLst>
              <a:gd name="adj" fmla="val 15786"/>
            </a:avLst>
          </a:prstGeom>
          <a:solidFill>
            <a:schemeClr val="bg1"/>
          </a:solidFill>
          <a:ln w="28575">
            <a:solidFill>
              <a:srgbClr val="AF0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NF wants to showcase the progress of NSIH winners in order to create awareness of the program and attract more applicants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2" y="1412876"/>
            <a:ext cx="3095576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 Context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7904" y="1412875"/>
            <a:ext cx="4967785" cy="515937"/>
          </a:xfrm>
          <a:prstGeom prst="rect">
            <a:avLst/>
          </a:prstGeom>
          <a:solidFill>
            <a:srgbClr val="AF0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 Question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68312" y="2102545"/>
            <a:ext cx="3095574" cy="2016224"/>
          </a:xfrm>
          <a:prstGeom prst="homePlate">
            <a:avLst>
              <a:gd name="adj" fmla="val 15786"/>
            </a:avLst>
          </a:prstGeom>
          <a:solidFill>
            <a:schemeClr val="bg1"/>
          </a:solidFill>
          <a:ln w="28575">
            <a:solidFill>
              <a:srgbClr val="AF0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 the past NF has not kept in touch with winners and therefore cannot leverage their individual strengths to create a community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07904" y="2071564"/>
            <a:ext cx="4680520" cy="20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How can we bring our diverse set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NSIH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winners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together?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latin typeface="+mn-lt"/>
              </a:rPr>
              <a:t>What are </a:t>
            </a:r>
            <a:r>
              <a:rPr lang="en-US" kern="0" dirty="0" smtClean="0">
                <a:latin typeface="+mn-lt"/>
              </a:rPr>
              <a:t>common traits that </a:t>
            </a:r>
            <a:r>
              <a:rPr lang="en-US" kern="0" dirty="0" smtClean="0">
                <a:latin typeface="+mn-lt"/>
              </a:rPr>
              <a:t>they share?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F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24423</TotalTime>
  <Words>893</Words>
  <Application>Microsoft Office PowerPoint</Application>
  <PresentationFormat>On-screen Show (4:3)</PresentationFormat>
  <Paragraphs>163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NF</vt:lpstr>
      <vt:lpstr>NASSCOM Social Innovation Honors [NSIH]: Evaluation and Recommendations</vt:lpstr>
      <vt:lpstr>Agenda</vt:lpstr>
      <vt:lpstr>NASSCOM – The National Association of Software and Services Companies</vt:lpstr>
      <vt:lpstr>NASSCOM Foundation</vt:lpstr>
      <vt:lpstr>The NASSCOM Social Innovation Honors</vt:lpstr>
      <vt:lpstr>The Kabadiwala Project</vt:lpstr>
      <vt:lpstr>Association for Democratic Reform (ADR)</vt:lpstr>
      <vt:lpstr>Agenda</vt:lpstr>
      <vt:lpstr>Questions NF would like to address</vt:lpstr>
      <vt:lpstr>Solutions to the NF questions</vt:lpstr>
      <vt:lpstr>Conducted 30 phone interviews across the seven NSIH categories to identify themes</vt:lpstr>
      <vt:lpstr>Slide 12</vt:lpstr>
      <vt:lpstr>Key insights from online survey results</vt:lpstr>
      <vt:lpstr>Agenda</vt:lpstr>
      <vt:lpstr>Build community by offering solutions to organizations’ needs</vt:lpstr>
      <vt:lpstr>Next steps for NF</vt:lpstr>
      <vt:lpstr>Questions?</vt:lpstr>
      <vt:lpstr>Slide 18</vt:lpstr>
      <vt:lpstr>Survey completed by 28 organizations</vt:lpstr>
      <vt:lpstr>Networking opportunities should include a diverse group of organizations</vt:lpstr>
      <vt:lpstr>NSIH organizations prioritize grants, followed closely by business plan design and innovation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IT</dc:title>
  <dc:creator>S Bhowmik</dc:creator>
  <cp:lastModifiedBy>Asha Rao</cp:lastModifiedBy>
  <cp:revision>177</cp:revision>
  <dcterms:created xsi:type="dcterms:W3CDTF">2010-12-05T18:52:48Z</dcterms:created>
  <dcterms:modified xsi:type="dcterms:W3CDTF">2011-09-29T16:17:59Z</dcterms:modified>
</cp:coreProperties>
</file>