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4"/>
  </p:notesMasterIdLst>
  <p:sldIdLst>
    <p:sldId id="256" r:id="rId2"/>
    <p:sldId id="257" r:id="rId3"/>
    <p:sldId id="259" r:id="rId4"/>
    <p:sldId id="262" r:id="rId5"/>
    <p:sldId id="282" r:id="rId6"/>
    <p:sldId id="281" r:id="rId7"/>
    <p:sldId id="283" r:id="rId8"/>
    <p:sldId id="284" r:id="rId9"/>
    <p:sldId id="287" r:id="rId10"/>
    <p:sldId id="285" r:id="rId11"/>
    <p:sldId id="286" r:id="rId12"/>
    <p:sldId id="278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244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AE441-A5A2-4DAD-ADC2-A40E2A3ADD3C}" type="datetimeFigureOut">
              <a:rPr lang="en-US" smtClean="0"/>
              <a:t>9/5/2014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788A5-28D9-4EA4-A007-85E83BF9F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91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788A5-28D9-4EA4-A007-85E83BF9F4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43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18392" y="0"/>
            <a:ext cx="9125608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3410607" y="3484179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3825" y="180315"/>
            <a:ext cx="8229600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157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1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9/5/2014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" y="6496913"/>
            <a:ext cx="2100072" cy="3325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george.brandes@jtax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1834" y="1676400"/>
            <a:ext cx="5114778" cy="1752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Money </a:t>
            </a:r>
            <a:r>
              <a:rPr lang="en-US" sz="3600" b="1" dirty="0" smtClean="0"/>
              <a:t>Matters</a:t>
            </a:r>
            <a:endParaRPr lang="en-US" sz="3600" b="1" dirty="0"/>
          </a:p>
          <a:p>
            <a:pPr algn="ctr"/>
            <a:r>
              <a:rPr lang="en-US" sz="2800" b="1" dirty="0"/>
              <a:t>Financially Sustainable Exchange Business </a:t>
            </a:r>
            <a:r>
              <a:rPr lang="en-US" sz="2800" b="1" dirty="0" smtClean="0"/>
              <a:t>Models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076" y="6387499"/>
            <a:ext cx="1773949" cy="3019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28800" y="3641834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</a:rPr>
              <a:t>George Brandes, VP Health Care Programs</a:t>
            </a:r>
            <a:endParaRPr lang="en-US" sz="1400" i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519211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State-Based Health Insurance </a:t>
            </a:r>
            <a:r>
              <a:rPr lang="en-US" b="1" dirty="0" smtClean="0">
                <a:solidFill>
                  <a:schemeClr val="bg1"/>
                </a:solidFill>
              </a:rPr>
              <a:t>Exchanges – The Way Forward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Kellogg School of Management, Northwestern University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September 4, 2014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90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would you do these things?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1609416"/>
            <a:ext cx="7772400" cy="4562784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Strategy/Tactic depends on the goals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Self-sustaining Marketplace is a given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But there are lots of revenue generating options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Secondary policy goals become more important</a:t>
            </a:r>
          </a:p>
          <a:p>
            <a:pPr lvl="2"/>
            <a:r>
              <a:rPr lang="en-US" dirty="0" smtClean="0"/>
              <a:t>Maximizing number of zero premium products</a:t>
            </a:r>
          </a:p>
          <a:p>
            <a:pPr lvl="2"/>
            <a:r>
              <a:rPr lang="en-US" dirty="0" smtClean="0"/>
              <a:t>Maximizing purchasing power of the tax credit</a:t>
            </a:r>
          </a:p>
          <a:p>
            <a:pPr lvl="2"/>
            <a:r>
              <a:rPr lang="en-US" dirty="0" smtClean="0"/>
              <a:t>Maximizing competition by offsetting pricing advantage of a dominant player</a:t>
            </a:r>
          </a:p>
        </p:txBody>
      </p:sp>
    </p:spTree>
    <p:extLst>
      <p:ext uri="{BB962C8B-B14F-4D97-AF65-F5344CB8AC3E}">
        <p14:creationId xmlns:p14="http://schemas.microsoft.com/office/powerpoint/2010/main" val="40925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making a choice is bad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9416"/>
            <a:ext cx="7239000" cy="479138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Lack of affirmative choice does not imply absence of consequence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Flat fee assessments or percent-of-premium assessments do not enhance any policy goal, which is to say they are a wasted opportunity, and they shift costs to the wrong people</a:t>
            </a:r>
          </a:p>
          <a:p>
            <a:pPr lvl="3"/>
            <a:endParaRPr lang="en-US" dirty="0" smtClean="0"/>
          </a:p>
          <a:p>
            <a:r>
              <a:rPr lang="en-US" dirty="0" smtClean="0"/>
              <a:t>Increased purchasing power may be more powerful than you would think…</a:t>
            </a:r>
          </a:p>
          <a:p>
            <a:pPr lvl="2"/>
            <a:r>
              <a:rPr lang="en-US" dirty="0" smtClean="0"/>
              <a:t>More affordable = Easier marginal enrollment = Lower customer acquisition cost = More lives for the buck = More balanced risk pool = Lower premium inflation = More affordable…	</a:t>
            </a:r>
          </a:p>
          <a:p>
            <a:pPr marL="530352" lvl="2" indent="0">
              <a:buNone/>
            </a:pPr>
            <a:r>
              <a:rPr lang="en-US" i="1" dirty="0"/>
              <a:t>	</a:t>
            </a:r>
            <a:r>
              <a:rPr lang="en-US" i="1" dirty="0" smtClean="0"/>
              <a:t>			you get the idea!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326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in Touch!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None/>
              <a:tabLst>
                <a:tab pos="1257300" algn="l"/>
              </a:tabLst>
            </a:pPr>
            <a:endParaRPr lang="en-US" sz="2400" dirty="0" smtClean="0"/>
          </a:p>
          <a:p>
            <a:pPr>
              <a:spcBef>
                <a:spcPct val="0"/>
              </a:spcBef>
              <a:buNone/>
              <a:tabLst>
                <a:tab pos="1257300" algn="l"/>
              </a:tabLst>
            </a:pPr>
            <a:endParaRPr lang="en-US" sz="2400" dirty="0"/>
          </a:p>
          <a:p>
            <a:pPr>
              <a:spcBef>
                <a:spcPct val="0"/>
              </a:spcBef>
              <a:buNone/>
            </a:pPr>
            <a:r>
              <a:rPr lang="en-US" b="1" dirty="0" smtClean="0"/>
              <a:t>George Brandes</a:t>
            </a:r>
            <a:endParaRPr lang="en-US" b="1" dirty="0"/>
          </a:p>
          <a:p>
            <a:pPr>
              <a:spcBef>
                <a:spcPct val="0"/>
              </a:spcBef>
              <a:buNone/>
            </a:pPr>
            <a:r>
              <a:rPr lang="en-US" sz="2000" dirty="0" smtClean="0"/>
              <a:t>Vice President, Health Care Programs</a:t>
            </a:r>
            <a:endParaRPr lang="en-US" sz="2000" dirty="0"/>
          </a:p>
          <a:p>
            <a:pPr>
              <a:spcBef>
                <a:spcPct val="0"/>
              </a:spcBef>
              <a:buNone/>
            </a:pPr>
            <a:r>
              <a:rPr lang="en-US" sz="2000" dirty="0"/>
              <a:t>Jackson Hewitt Tax Service</a:t>
            </a:r>
          </a:p>
          <a:p>
            <a:pPr>
              <a:spcBef>
                <a:spcPct val="0"/>
              </a:spcBef>
              <a:buNone/>
              <a:tabLst>
                <a:tab pos="1257300" algn="l"/>
              </a:tabLst>
            </a:pPr>
            <a:endParaRPr lang="en-US" sz="2200" dirty="0" smtClean="0"/>
          </a:p>
          <a:p>
            <a:pPr>
              <a:spcBef>
                <a:spcPct val="0"/>
              </a:spcBef>
              <a:buNone/>
              <a:tabLst>
                <a:tab pos="1257300" algn="l"/>
              </a:tabLst>
            </a:pPr>
            <a:r>
              <a:rPr lang="en-US" sz="2400" dirty="0" smtClean="0">
                <a:hlinkClick r:id="rId2"/>
              </a:rPr>
              <a:t>george.brandes@jtax.com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DAA19-4AB8-4DE0-BC2E-63F27AA052C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8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964324"/>
          </a:xfrm>
        </p:spPr>
        <p:txBody>
          <a:bodyPr/>
          <a:lstStyle/>
          <a:p>
            <a:r>
              <a:rPr lang="en-US" dirty="0" smtClean="0"/>
              <a:t>In the beginning…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848600" cy="4410384"/>
          </a:xfrm>
        </p:spPr>
        <p:txBody>
          <a:bodyPr>
            <a:normAutofit/>
          </a:bodyPr>
          <a:lstStyle/>
          <a:p>
            <a:r>
              <a:rPr lang="en-US" dirty="0" smtClean="0"/>
              <a:t>Glory Days</a:t>
            </a:r>
          </a:p>
          <a:p>
            <a:pPr lvl="2"/>
            <a:r>
              <a:rPr lang="en-US" dirty="0" smtClean="0"/>
              <a:t>When we all had plenty of money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Reality Sinks-In</a:t>
            </a:r>
          </a:p>
          <a:p>
            <a:pPr lvl="2"/>
            <a:r>
              <a:rPr lang="en-US" dirty="0" smtClean="0"/>
              <a:t>This is where the sidewalk ends…</a:t>
            </a:r>
          </a:p>
          <a:p>
            <a:endParaRPr lang="en-US" dirty="0" smtClean="0"/>
          </a:p>
          <a:p>
            <a:r>
              <a:rPr lang="en-US" dirty="0" smtClean="0"/>
              <a:t>The Challenge</a:t>
            </a:r>
            <a:endParaRPr lang="en-US" sz="2200" dirty="0" smtClean="0"/>
          </a:p>
          <a:p>
            <a:pPr marL="0" indent="0">
              <a:buNone/>
            </a:pPr>
            <a:endParaRPr lang="en-US" sz="2200" b="1" i="1" dirty="0">
              <a:solidFill>
                <a:schemeClr val="tx2"/>
              </a:solidFill>
            </a:endParaRPr>
          </a:p>
          <a:p>
            <a:pPr marL="246888" lvl="1" indent="0">
              <a:buNone/>
            </a:pPr>
            <a:r>
              <a:rPr lang="en-US" sz="2100" b="1" i="1" dirty="0" smtClean="0">
                <a:solidFill>
                  <a:schemeClr val="tx2"/>
                </a:solidFill>
              </a:rPr>
              <a:t>Dr. Exchangelove or: how I learned to stop needing federal money and live off my user fees</a:t>
            </a:r>
            <a:endParaRPr lang="en-US" sz="21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32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Foundational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2390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Take more money in…</a:t>
            </a:r>
          </a:p>
          <a:p>
            <a:r>
              <a:rPr lang="en-US" sz="2400" dirty="0" smtClean="0"/>
              <a:t>Than you spend </a:t>
            </a:r>
          </a:p>
          <a:p>
            <a:endParaRPr lang="en-US" sz="2400" i="1" dirty="0"/>
          </a:p>
          <a:p>
            <a:r>
              <a:rPr lang="en-US" sz="2400" i="1" dirty="0" smtClean="0"/>
              <a:t>Unless you are willing to ask your legislature for extra money…</a:t>
            </a:r>
          </a:p>
          <a:p>
            <a:pPr marL="0" indent="0"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…which could be fun</a:t>
            </a:r>
            <a:r>
              <a:rPr lang="en-US" sz="2400" dirty="0" smtClean="0"/>
              <a:t>.</a:t>
            </a:r>
          </a:p>
          <a:p>
            <a:endParaRPr lang="en-US" sz="2400" i="1" dirty="0"/>
          </a:p>
          <a:p>
            <a:r>
              <a:rPr lang="en-US" sz="2400" i="1" dirty="0" smtClean="0"/>
              <a:t>And who says you need an MBA to understand corporate finance?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32600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context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9416"/>
            <a:ext cx="7239000" cy="4638984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What are you? What is your mission/mandate? What are your goals?</a:t>
            </a:r>
          </a:p>
          <a:p>
            <a:pPr lvl="2"/>
            <a:r>
              <a:rPr lang="en-US" dirty="0" smtClean="0"/>
              <a:t>Goals should drive tactics and spending decisions</a:t>
            </a:r>
          </a:p>
          <a:p>
            <a:endParaRPr lang="en-US" dirty="0" smtClean="0"/>
          </a:p>
          <a:p>
            <a:r>
              <a:rPr lang="en-US" dirty="0" smtClean="0"/>
              <a:t>What do you want to spend money on?</a:t>
            </a:r>
          </a:p>
          <a:p>
            <a:pPr lvl="2"/>
            <a:r>
              <a:rPr lang="en-US" dirty="0" smtClean="0"/>
              <a:t>Operational Costs –vs- Enhancements; Enrollment Work; Advertising; etc.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Challenge: Customer Acquisition Costs</a:t>
            </a:r>
          </a:p>
          <a:p>
            <a:pPr lvl="2"/>
            <a:r>
              <a:rPr lang="en-US" dirty="0" smtClean="0"/>
              <a:t>As </a:t>
            </a:r>
            <a:r>
              <a:rPr lang="en-US" dirty="0"/>
              <a:t>the low-hanging enrollment fruit gets picked, customer acquisition costs go </a:t>
            </a:r>
            <a:r>
              <a:rPr lang="en-US" dirty="0" smtClean="0"/>
              <a:t>up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9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does the money come from? (Part one)</a:t>
            </a:r>
            <a:endParaRPr lang="en-US" sz="32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9416"/>
            <a:ext cx="7239000" cy="44865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Revenue Generation Options</a:t>
            </a:r>
          </a:p>
          <a:p>
            <a:pPr lvl="2"/>
            <a:r>
              <a:rPr lang="en-US" dirty="0" smtClean="0"/>
              <a:t>Insurer </a:t>
            </a:r>
            <a:r>
              <a:rPr lang="en-US" dirty="0"/>
              <a:t>Assessments</a:t>
            </a:r>
          </a:p>
          <a:p>
            <a:pPr lvl="2"/>
            <a:r>
              <a:rPr lang="en-US" dirty="0" smtClean="0"/>
              <a:t>User </a:t>
            </a:r>
            <a:r>
              <a:rPr lang="en-US" dirty="0"/>
              <a:t>Fees</a:t>
            </a:r>
          </a:p>
          <a:p>
            <a:pPr lvl="2"/>
            <a:r>
              <a:rPr lang="en-US" dirty="0" smtClean="0"/>
              <a:t>Provider </a:t>
            </a:r>
            <a:r>
              <a:rPr lang="en-US" dirty="0"/>
              <a:t>Taxes</a:t>
            </a:r>
          </a:p>
          <a:p>
            <a:pPr lvl="2"/>
            <a:r>
              <a:rPr lang="en-US" dirty="0" smtClean="0"/>
              <a:t>Revenue </a:t>
            </a:r>
            <a:r>
              <a:rPr lang="en-US" dirty="0"/>
              <a:t>Diversion (e.g., state high risk pools, public employee insurance, Medicaid)</a:t>
            </a:r>
          </a:p>
          <a:p>
            <a:pPr lvl="2"/>
            <a:r>
              <a:rPr lang="en-US" dirty="0" smtClean="0"/>
              <a:t>Excise </a:t>
            </a:r>
            <a:r>
              <a:rPr lang="en-US" dirty="0"/>
              <a:t>Taxes on products or services (including those associated with unhealthy lifestyles, such as tobacco)</a:t>
            </a:r>
          </a:p>
          <a:p>
            <a:pPr lvl="2"/>
            <a:r>
              <a:rPr lang="en-US" dirty="0" smtClean="0"/>
              <a:t>Advertisements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But why make your citizens and insurance companies pay?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3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824" y="180315"/>
            <a:ext cx="8334375" cy="1143000"/>
          </a:xfrm>
        </p:spPr>
        <p:txBody>
          <a:bodyPr>
            <a:normAutofit/>
          </a:bodyPr>
          <a:lstStyle/>
          <a:p>
            <a:r>
              <a:rPr lang="en-US" sz="3200" dirty="0"/>
              <a:t>Where does the money come from? (Part </a:t>
            </a:r>
            <a:r>
              <a:rPr lang="en-US" sz="3200" dirty="0" err="1" smtClean="0"/>
              <a:t>deux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9416"/>
            <a:ext cx="7239000" cy="3800784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Take from Medicaid + CMS, duh.</a:t>
            </a:r>
          </a:p>
          <a:p>
            <a:pPr lvl="2"/>
            <a:r>
              <a:rPr lang="en-US" dirty="0" smtClean="0"/>
              <a:t>You’re lending them a technology platform (which they arguably may have, </a:t>
            </a:r>
            <a:r>
              <a:rPr lang="en-US" dirty="0" err="1" smtClean="0"/>
              <a:t>kinda</a:t>
            </a:r>
            <a:r>
              <a:rPr lang="en-US" dirty="0" smtClean="0"/>
              <a:t> </a:t>
            </a:r>
            <a:r>
              <a:rPr lang="en-US" dirty="0" err="1" smtClean="0"/>
              <a:t>sorta</a:t>
            </a:r>
            <a:r>
              <a:rPr lang="en-US" dirty="0" smtClean="0"/>
              <a:t> paid for… but hey).</a:t>
            </a:r>
          </a:p>
          <a:p>
            <a:endParaRPr lang="en-US" dirty="0" smtClean="0"/>
          </a:p>
          <a:p>
            <a:r>
              <a:rPr lang="en-US" dirty="0" smtClean="0"/>
              <a:t>Other options for pulling down federal funds?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Treasury sounds like they have money, right?</a:t>
            </a:r>
          </a:p>
          <a:p>
            <a:pPr marL="0" indent="0">
              <a:buNone/>
            </a:pPr>
            <a:r>
              <a:rPr lang="en-US" dirty="0" smtClean="0"/>
              <a:t>				…Right!</a:t>
            </a:r>
          </a:p>
        </p:txBody>
      </p:sp>
    </p:spTree>
    <p:extLst>
      <p:ext uri="{BB962C8B-B14F-4D97-AF65-F5344CB8AC3E}">
        <p14:creationId xmlns:p14="http://schemas.microsoft.com/office/powerpoint/2010/main" val="46778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824" y="180315"/>
            <a:ext cx="8334375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Tax Credit Tango</a:t>
            </a:r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609416"/>
            <a:ext cx="7239000" cy="456278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Assumptions</a:t>
            </a:r>
          </a:p>
          <a:p>
            <a:pPr lvl="2"/>
            <a:r>
              <a:rPr lang="en-US" dirty="0"/>
              <a:t>Assessments and PMPM user-fees treated as part of the premium</a:t>
            </a:r>
          </a:p>
          <a:p>
            <a:pPr lvl="2"/>
            <a:r>
              <a:rPr lang="en-US" dirty="0"/>
              <a:t>Not a lot of </a:t>
            </a:r>
            <a:r>
              <a:rPr lang="en-US" dirty="0" smtClean="0"/>
              <a:t>limits on creativity with assessments…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Tactic: Limit assessment to plans with premiums at or above the second-lowest cost silver premium</a:t>
            </a:r>
          </a:p>
          <a:p>
            <a:endParaRPr lang="en-US" dirty="0" smtClean="0"/>
          </a:p>
          <a:p>
            <a:r>
              <a:rPr lang="en-US" dirty="0" smtClean="0"/>
              <a:t>Effect: Boost the purchasing power of the tax credit vis-à-vis bronze and first lowest silver plans… maximize zero net premium plans</a:t>
            </a:r>
          </a:p>
        </p:txBody>
      </p:sp>
    </p:spTree>
    <p:extLst>
      <p:ext uri="{BB962C8B-B14F-4D97-AF65-F5344CB8AC3E}">
        <p14:creationId xmlns:p14="http://schemas.microsoft.com/office/powerpoint/2010/main" val="3155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wants a premium floor?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9416"/>
            <a:ext cx="7239000" cy="4562784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Tactic: Equalize the bottom three silver plan premiums via assessments</a:t>
            </a:r>
          </a:p>
          <a:p>
            <a:pPr lvl="2"/>
            <a:r>
              <a:rPr lang="en-US" dirty="0" smtClean="0"/>
              <a:t>Set 1LSP assessment at distance to 3LSP</a:t>
            </a:r>
          </a:p>
          <a:p>
            <a:pPr lvl="2"/>
            <a:r>
              <a:rPr lang="en-US" dirty="0" smtClean="0"/>
              <a:t>Set 2LSP assessment at distance to 3LSP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Effect: Simple. Counteract dominant market position of a single carrier. Lower barriers for new market entrants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4983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 ye of little faith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9416"/>
            <a:ext cx="7239000" cy="456278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/>
              <a:t>Impossible you say? Not so!</a:t>
            </a:r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How to implement a differentiated assessment on plans that vary by HH size, age, region, and tobacco use?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Hire an actuary. Seriously.</a:t>
            </a:r>
          </a:p>
          <a:p>
            <a:pPr lvl="2"/>
            <a:r>
              <a:rPr lang="en-US" dirty="0" smtClean="0"/>
              <a:t>Standardized premium tiers and age curves as well as standardized regional rating factors are all possible</a:t>
            </a:r>
          </a:p>
          <a:p>
            <a:pPr lvl="2"/>
            <a:r>
              <a:rPr lang="en-US" dirty="0" smtClean="0"/>
              <a:t>Even without, still doable. You just need an algorithm that sets differentiated assessments on the basis of the premiums that any particular </a:t>
            </a:r>
            <a:r>
              <a:rPr lang="en-US" i="1" dirty="0" smtClean="0"/>
              <a:t>household</a:t>
            </a:r>
            <a:r>
              <a:rPr lang="en-US" dirty="0" smtClean="0"/>
              <a:t> faces.</a:t>
            </a:r>
          </a:p>
          <a:p>
            <a:pPr lvl="2"/>
            <a:r>
              <a:rPr lang="en-US" dirty="0" smtClean="0"/>
              <a:t>Hence the need for an actuary. And a good technology team.</a:t>
            </a:r>
          </a:p>
        </p:txBody>
      </p:sp>
    </p:spTree>
    <p:extLst>
      <p:ext uri="{BB962C8B-B14F-4D97-AF65-F5344CB8AC3E}">
        <p14:creationId xmlns:p14="http://schemas.microsoft.com/office/powerpoint/2010/main" val="3689459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BIT Template</Template>
  <TotalTime>2108</TotalTime>
  <Words>655</Words>
  <Application>Microsoft Office PowerPoint</Application>
  <PresentationFormat>On-screen Show (4:3)</PresentationFormat>
  <Paragraphs>104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PowerPoint Presentation</vt:lpstr>
      <vt:lpstr>In the beginning…</vt:lpstr>
      <vt:lpstr>Foundational principle</vt:lpstr>
      <vt:lpstr>The context</vt:lpstr>
      <vt:lpstr>Where does the money come from? (Part one)</vt:lpstr>
      <vt:lpstr>Where does the money come from? (Part deux)</vt:lpstr>
      <vt:lpstr>Tax Credit Tango</vt:lpstr>
      <vt:lpstr>Who wants a premium floor?</vt:lpstr>
      <vt:lpstr>Oh ye of little faith</vt:lpstr>
      <vt:lpstr>Why would you do these things?</vt:lpstr>
      <vt:lpstr>Not making a choice is bad</vt:lpstr>
      <vt:lpstr>Keep in Touch!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Growth and Development Seminar</dc:title>
  <dc:creator>Stamatis, Angie</dc:creator>
  <cp:lastModifiedBy>Administrator</cp:lastModifiedBy>
  <cp:revision>47</cp:revision>
  <dcterms:created xsi:type="dcterms:W3CDTF">2013-09-17T15:44:59Z</dcterms:created>
  <dcterms:modified xsi:type="dcterms:W3CDTF">2014-09-05T15:23:50Z</dcterms:modified>
</cp:coreProperties>
</file>